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6"/>
  </p:notesMasterIdLst>
  <p:sldIdLst>
    <p:sldId id="276" r:id="rId2"/>
    <p:sldId id="348" r:id="rId3"/>
    <p:sldId id="339" r:id="rId4"/>
    <p:sldId id="340" r:id="rId5"/>
    <p:sldId id="328" r:id="rId6"/>
    <p:sldId id="341" r:id="rId7"/>
    <p:sldId id="343" r:id="rId8"/>
    <p:sldId id="344" r:id="rId9"/>
    <p:sldId id="345" r:id="rId10"/>
    <p:sldId id="346" r:id="rId11"/>
    <p:sldId id="342" r:id="rId12"/>
    <p:sldId id="347" r:id="rId13"/>
    <p:sldId id="304" r:id="rId14"/>
    <p:sldId id="325" r:id="rId15"/>
    <p:sldId id="331" r:id="rId16"/>
    <p:sldId id="332" r:id="rId17"/>
    <p:sldId id="333" r:id="rId18"/>
    <p:sldId id="334" r:id="rId19"/>
    <p:sldId id="335" r:id="rId20"/>
    <p:sldId id="338" r:id="rId21"/>
    <p:sldId id="324" r:id="rId22"/>
    <p:sldId id="326" r:id="rId23"/>
    <p:sldId id="329" r:id="rId24"/>
    <p:sldId id="330" r:id="rId25"/>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upport Team" initials="ST" lastIdx="1" clrIdx="0">
    <p:extLst>
      <p:ext uri="{19B8F6BF-5375-455C-9EA6-DF929625EA0E}">
        <p15:presenceInfo xmlns:p15="http://schemas.microsoft.com/office/powerpoint/2012/main" userId="Support Team"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735"/>
    <p:restoredTop sz="89870" autoAdjust="0"/>
  </p:normalViewPr>
  <p:slideViewPr>
    <p:cSldViewPr snapToGrid="0" snapToObjects="1">
      <p:cViewPr varScale="1">
        <p:scale>
          <a:sx n="57" d="100"/>
          <a:sy n="57" d="100"/>
        </p:scale>
        <p:origin x="84" y="107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D9178B50-B1C4-A544-9A0E-30C0FB0D1179}" type="datetimeFigureOut">
              <a:rPr lang="en-US" smtClean="0"/>
              <a:t>7/20/2021</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E81F05B6-85EA-AF44-A5A9-E66B96655F10}" type="slidenum">
              <a:rPr lang="en-US" smtClean="0"/>
              <a:t>‹#›</a:t>
            </a:fld>
            <a:endParaRPr lang="en-US"/>
          </a:p>
        </p:txBody>
      </p:sp>
    </p:spTree>
    <p:extLst>
      <p:ext uri="{BB962C8B-B14F-4D97-AF65-F5344CB8AC3E}">
        <p14:creationId xmlns:p14="http://schemas.microsoft.com/office/powerpoint/2010/main" val="6916088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1F05B6-85EA-AF44-A5A9-E66B96655F10}" type="slidenum">
              <a:rPr lang="en-US" smtClean="0"/>
              <a:t>3</a:t>
            </a:fld>
            <a:endParaRPr lang="en-US"/>
          </a:p>
        </p:txBody>
      </p:sp>
    </p:spTree>
    <p:extLst>
      <p:ext uri="{BB962C8B-B14F-4D97-AF65-F5344CB8AC3E}">
        <p14:creationId xmlns:p14="http://schemas.microsoft.com/office/powerpoint/2010/main" val="22777854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AF62DEED-2162-3F46-8DED-77914B7CA348}" type="datetime1">
              <a:rPr lang="en-US" smtClean="0"/>
              <a:t>7/20/2021</a:t>
            </a:fld>
            <a:endParaRPr lang="en-US" dirty="0"/>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r>
              <a:rPr lang="en-US"/>
              <a:t>© 2019 Full Range Health Services, LLC</a:t>
            </a:r>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69E57DC2-970A-4B3E-BB1C-7A09969E49DF}" type="slidenum">
              <a:rPr lang="en-US" dirty="0"/>
              <a:pPr/>
              <a:t>‹#›</a:t>
            </a:fld>
            <a:endParaRPr lang="en-US" dirty="0"/>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9C4CE1E-1018-AF47-A35F-731360111AE4}" type="datetime1">
              <a:rPr lang="en-US" smtClean="0"/>
              <a:t>7/20/2021</a:t>
            </a:fld>
            <a:endParaRPr lang="en-US" dirty="0"/>
          </a:p>
        </p:txBody>
      </p:sp>
      <p:sp>
        <p:nvSpPr>
          <p:cNvPr id="5" name="Footer Placeholder 4"/>
          <p:cNvSpPr>
            <a:spLocks noGrp="1"/>
          </p:cNvSpPr>
          <p:nvPr>
            <p:ph type="ftr" sz="quarter" idx="11"/>
          </p:nvPr>
        </p:nvSpPr>
        <p:spPr/>
        <p:txBody>
          <a:bodyPr/>
          <a:lstStyle/>
          <a:p>
            <a:r>
              <a:rPr lang="en-US"/>
              <a:t>© 2019 Full Range Health Services, LLC</a:t>
            </a:r>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5AACA3-A4EC-1D4B-8D5D-9F66A402C2B2}" type="datetime1">
              <a:rPr lang="en-US" smtClean="0"/>
              <a:t>7/20/2021</a:t>
            </a:fld>
            <a:endParaRPr lang="en-US" dirty="0"/>
          </a:p>
        </p:txBody>
      </p:sp>
      <p:sp>
        <p:nvSpPr>
          <p:cNvPr id="5" name="Footer Placeholder 4"/>
          <p:cNvSpPr>
            <a:spLocks noGrp="1"/>
          </p:cNvSpPr>
          <p:nvPr>
            <p:ph type="ftr" sz="quarter" idx="11"/>
          </p:nvPr>
        </p:nvSpPr>
        <p:spPr/>
        <p:txBody>
          <a:bodyPr/>
          <a:lstStyle/>
          <a:p>
            <a:r>
              <a:rPr lang="en-US"/>
              <a:t>© 2019 Full Range Health Services, LLC</a:t>
            </a:r>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5822EEE-BCD1-0745-94EB-C9FBCB0BF4FF}" type="datetime1">
              <a:rPr lang="en-US" smtClean="0"/>
              <a:t>7/20/2021</a:t>
            </a:fld>
            <a:endParaRPr lang="en-US" dirty="0"/>
          </a:p>
        </p:txBody>
      </p:sp>
      <p:sp>
        <p:nvSpPr>
          <p:cNvPr id="5" name="Footer Placeholder 4"/>
          <p:cNvSpPr>
            <a:spLocks noGrp="1"/>
          </p:cNvSpPr>
          <p:nvPr>
            <p:ph type="ftr" sz="quarter" idx="11"/>
          </p:nvPr>
        </p:nvSpPr>
        <p:spPr/>
        <p:txBody>
          <a:bodyPr/>
          <a:lstStyle/>
          <a:p>
            <a:r>
              <a:rPr lang="en-US"/>
              <a:t>© 2019 Full Range Health Services, LLC</a:t>
            </a:r>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0C273D3D-AA75-AF42-AD8F-BA0AB7EF0844}" type="datetime1">
              <a:rPr lang="en-US" smtClean="0"/>
              <a:t>7/20/2021</a:t>
            </a:fld>
            <a:endParaRPr lang="en-US" dirty="0"/>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r>
              <a:rPr lang="en-US"/>
              <a:t>© 2019 Full Range Health Services, LLC</a:t>
            </a:r>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BACC23A-A81A-6349-A230-97EB583CD208}" type="datetime1">
              <a:rPr lang="en-US" smtClean="0"/>
              <a:t>7/20/2021</a:t>
            </a:fld>
            <a:endParaRPr lang="en-US" dirty="0"/>
          </a:p>
        </p:txBody>
      </p:sp>
      <p:sp>
        <p:nvSpPr>
          <p:cNvPr id="6" name="Footer Placeholder 5"/>
          <p:cNvSpPr>
            <a:spLocks noGrp="1"/>
          </p:cNvSpPr>
          <p:nvPr>
            <p:ph type="ftr" sz="quarter" idx="11"/>
          </p:nvPr>
        </p:nvSpPr>
        <p:spPr/>
        <p:txBody>
          <a:bodyPr/>
          <a:lstStyle/>
          <a:p>
            <a:r>
              <a:rPr lang="en-US"/>
              <a:t>© 2019 Full Range Health Services, LLC</a:t>
            </a:r>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692A991-0732-7540-BEE2-4DD9916330B7}" type="datetime1">
              <a:rPr lang="en-US" smtClean="0"/>
              <a:t>7/20/2021</a:t>
            </a:fld>
            <a:endParaRPr lang="en-US" dirty="0"/>
          </a:p>
        </p:txBody>
      </p:sp>
      <p:sp>
        <p:nvSpPr>
          <p:cNvPr id="8" name="Footer Placeholder 7"/>
          <p:cNvSpPr>
            <a:spLocks noGrp="1"/>
          </p:cNvSpPr>
          <p:nvPr>
            <p:ph type="ftr" sz="quarter" idx="11"/>
          </p:nvPr>
        </p:nvSpPr>
        <p:spPr/>
        <p:txBody>
          <a:bodyPr/>
          <a:lstStyle/>
          <a:p>
            <a:r>
              <a:rPr lang="en-US"/>
              <a:t>© 2019 Full Range Health Services, LLC</a:t>
            </a:r>
            <a:endParaRPr lang="en-US" dirty="0"/>
          </a:p>
        </p:txBody>
      </p:sp>
      <p:sp>
        <p:nvSpPr>
          <p:cNvPr id="9" name="Slide Number Placeholder 8"/>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D8EFCC3-46FA-644C-A8EA-F18658D0120F}" type="datetime1">
              <a:rPr lang="en-US" smtClean="0"/>
              <a:t>7/20/2021</a:t>
            </a:fld>
            <a:endParaRPr lang="en-US" dirty="0"/>
          </a:p>
        </p:txBody>
      </p:sp>
      <p:sp>
        <p:nvSpPr>
          <p:cNvPr id="4" name="Footer Placeholder 3"/>
          <p:cNvSpPr>
            <a:spLocks noGrp="1"/>
          </p:cNvSpPr>
          <p:nvPr>
            <p:ph type="ftr" sz="quarter" idx="11"/>
          </p:nvPr>
        </p:nvSpPr>
        <p:spPr/>
        <p:txBody>
          <a:bodyPr/>
          <a:lstStyle/>
          <a:p>
            <a:r>
              <a:rPr lang="en-US"/>
              <a:t>© 2019 Full Range Health Services, LLC</a:t>
            </a:r>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B13582-ED08-214E-9095-CF20281D214A}" type="datetime1">
              <a:rPr lang="en-US" smtClean="0"/>
              <a:t>7/20/2021</a:t>
            </a:fld>
            <a:endParaRPr lang="en-US" dirty="0"/>
          </a:p>
        </p:txBody>
      </p:sp>
      <p:sp>
        <p:nvSpPr>
          <p:cNvPr id="3" name="Footer Placeholder 2"/>
          <p:cNvSpPr>
            <a:spLocks noGrp="1"/>
          </p:cNvSpPr>
          <p:nvPr>
            <p:ph type="ftr" sz="quarter" idx="11"/>
          </p:nvPr>
        </p:nvSpPr>
        <p:spPr/>
        <p:txBody>
          <a:bodyPr/>
          <a:lstStyle/>
          <a:p>
            <a:r>
              <a:rPr lang="en-US"/>
              <a:t>© 2019 Full Range Health Services, LLC</a:t>
            </a:r>
            <a:endParaRPr lang="en-US" dirty="0"/>
          </a:p>
        </p:txBody>
      </p:sp>
      <p:sp>
        <p:nvSpPr>
          <p:cNvPr id="4" name="Slide Number Placeholder 3"/>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558AE814-2B30-834C-A1DC-0FE264A8C575}" type="datetime1">
              <a:rPr lang="en-US" smtClean="0"/>
              <a:t>7/20/2021</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r>
              <a:rPr lang="en-US"/>
              <a:t>© 2019 Full Range Health Services, LLC</a:t>
            </a:r>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4CB3A567-D250-3B48-9E4F-D310E79797AA}" type="datetime1">
              <a:rPr lang="en-US" smtClean="0"/>
              <a:t>7/20/2021</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r>
              <a:rPr lang="en-US"/>
              <a:t>© 2019 Full Range Health Services, LLC</a:t>
            </a:r>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563E670D-15CB-3848-A834-927EC398D334}" type="datetime1">
              <a:rPr lang="en-US" smtClean="0"/>
              <a:t>7/20/2021</a:t>
            </a:fld>
            <a:endParaRPr lang="en-US" dirty="0"/>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r>
              <a:rPr lang="en-US"/>
              <a:t>© 2019 Full Range Health Services, LLC</a:t>
            </a:r>
            <a:endParaRPr lang="en-US" dirty="0"/>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69E57DC2-970A-4B3E-BB1C-7A09969E49DF}" type="slidenum">
              <a:rPr lang="en-US" dirty="0"/>
              <a:pPr/>
              <a:t>‹#›</a:t>
            </a:fld>
            <a:endParaRPr lang="en-US" dirty="0"/>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AB09A1A0-8A78-714D-B161-BD943D678213}"/>
              </a:ext>
            </a:extLst>
          </p:cNvPr>
          <p:cNvSpPr>
            <a:spLocks noGrp="1"/>
          </p:cNvSpPr>
          <p:nvPr>
            <p:ph type="subTitle" idx="1"/>
          </p:nvPr>
        </p:nvSpPr>
        <p:spPr>
          <a:xfrm>
            <a:off x="1780478" y="3796119"/>
            <a:ext cx="8631044" cy="2056777"/>
          </a:xfrm>
        </p:spPr>
        <p:txBody>
          <a:bodyPr>
            <a:normAutofit/>
          </a:bodyPr>
          <a:lstStyle/>
          <a:p>
            <a:r>
              <a:rPr lang="en-US" sz="5400" dirty="0">
                <a:latin typeface="Aharoni" panose="02010803020104030203" pitchFamily="2" charset="-79"/>
                <a:cs typeface="Aharoni" panose="02010803020104030203" pitchFamily="2" charset="-79"/>
              </a:rPr>
              <a:t>Support Team Meeting</a:t>
            </a:r>
          </a:p>
          <a:p>
            <a:r>
              <a:rPr lang="en-US" sz="5400" dirty="0">
                <a:latin typeface="Aharoni" panose="02010803020104030203" pitchFamily="2" charset="-79"/>
                <a:cs typeface="Aharoni" panose="02010803020104030203" pitchFamily="2" charset="-79"/>
              </a:rPr>
              <a:t>Billing/Invoice Tips</a:t>
            </a:r>
          </a:p>
        </p:txBody>
      </p:sp>
      <p:pic>
        <p:nvPicPr>
          <p:cNvPr id="4" name="Picture 3">
            <a:extLst>
              <a:ext uri="{FF2B5EF4-FFF2-40B4-BE49-F238E27FC236}">
                <a16:creationId xmlns:a16="http://schemas.microsoft.com/office/drawing/2014/main" id="{C1CA0796-17A5-A649-AE16-6E7E70B3F5E8}"/>
              </a:ext>
            </a:extLst>
          </p:cNvPr>
          <p:cNvPicPr>
            <a:picLocks noChangeAspect="1"/>
          </p:cNvPicPr>
          <p:nvPr/>
        </p:nvPicPr>
        <p:blipFill>
          <a:blip r:embed="rId2"/>
          <a:stretch>
            <a:fillRect/>
          </a:stretch>
        </p:blipFill>
        <p:spPr>
          <a:xfrm>
            <a:off x="2837791" y="1110553"/>
            <a:ext cx="6516418" cy="2805877"/>
          </a:xfrm>
          <a:prstGeom prst="rect">
            <a:avLst/>
          </a:prstGeom>
        </p:spPr>
      </p:pic>
      <p:sp>
        <p:nvSpPr>
          <p:cNvPr id="2" name="Footer Placeholder 1">
            <a:extLst>
              <a:ext uri="{FF2B5EF4-FFF2-40B4-BE49-F238E27FC236}">
                <a16:creationId xmlns:a16="http://schemas.microsoft.com/office/drawing/2014/main" id="{DAB4E6F4-D6D8-C840-9216-DA91C820BD4C}"/>
              </a:ext>
            </a:extLst>
          </p:cNvPr>
          <p:cNvSpPr>
            <a:spLocks noGrp="1"/>
          </p:cNvSpPr>
          <p:nvPr>
            <p:ph type="ftr" sz="quarter" idx="11"/>
          </p:nvPr>
        </p:nvSpPr>
        <p:spPr>
          <a:xfrm>
            <a:off x="4424006" y="6453386"/>
            <a:ext cx="7023377" cy="404614"/>
          </a:xfrm>
        </p:spPr>
        <p:txBody>
          <a:bodyPr/>
          <a:lstStyle/>
          <a:p>
            <a:pPr algn="r"/>
            <a:r>
              <a:rPr lang="en-US" sz="1600" dirty="0"/>
              <a:t>©</a:t>
            </a:r>
            <a:r>
              <a:rPr lang="en-US" dirty="0"/>
              <a:t> 2021 Full Range Health Services, LLC</a:t>
            </a:r>
          </a:p>
        </p:txBody>
      </p:sp>
    </p:spTree>
    <p:extLst>
      <p:ext uri="{BB962C8B-B14F-4D97-AF65-F5344CB8AC3E}">
        <p14:creationId xmlns:p14="http://schemas.microsoft.com/office/powerpoint/2010/main" val="9599160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E7188D-79BA-7F40-B45A-77E8F3C861F6}"/>
              </a:ext>
            </a:extLst>
          </p:cNvPr>
          <p:cNvSpPr>
            <a:spLocks noGrp="1"/>
          </p:cNvSpPr>
          <p:nvPr>
            <p:ph type="title"/>
          </p:nvPr>
        </p:nvSpPr>
        <p:spPr>
          <a:xfrm>
            <a:off x="1371600" y="685800"/>
            <a:ext cx="9601200" cy="945995"/>
          </a:xfrm>
        </p:spPr>
        <p:txBody>
          <a:bodyPr>
            <a:normAutofit fontScale="90000"/>
          </a:bodyPr>
          <a:lstStyle/>
          <a:p>
            <a:r>
              <a:rPr lang="en-US" dirty="0"/>
              <a:t>Insurance Term – Out-of-Pocket Maximums</a:t>
            </a:r>
          </a:p>
        </p:txBody>
      </p:sp>
      <p:sp>
        <p:nvSpPr>
          <p:cNvPr id="3" name="Content Placeholder 2">
            <a:extLst>
              <a:ext uri="{FF2B5EF4-FFF2-40B4-BE49-F238E27FC236}">
                <a16:creationId xmlns:a16="http://schemas.microsoft.com/office/drawing/2014/main" id="{24B43E36-78D6-154E-A0E6-CF0A8E15D264}"/>
              </a:ext>
            </a:extLst>
          </p:cNvPr>
          <p:cNvSpPr>
            <a:spLocks noGrp="1"/>
          </p:cNvSpPr>
          <p:nvPr>
            <p:ph idx="1"/>
          </p:nvPr>
        </p:nvSpPr>
        <p:spPr>
          <a:xfrm>
            <a:off x="1371600" y="1456267"/>
            <a:ext cx="10214517" cy="5401733"/>
          </a:xfrm>
        </p:spPr>
        <p:txBody>
          <a:bodyPr>
            <a:normAutofit/>
          </a:bodyPr>
          <a:lstStyle/>
          <a:p>
            <a:pPr>
              <a:buFont typeface="Wingdings" pitchFamily="2" charset="2"/>
              <a:buChar char="q"/>
            </a:pPr>
            <a:r>
              <a:rPr lang="en-US" sz="2600" b="1" dirty="0">
                <a:latin typeface="Arial"/>
                <a:cs typeface="Arial"/>
              </a:rPr>
              <a:t>Description of Term</a:t>
            </a:r>
          </a:p>
          <a:p>
            <a:pPr lvl="1">
              <a:buFont typeface="Wingdings" pitchFamily="2" charset="2"/>
              <a:buChar char="q"/>
            </a:pPr>
            <a:r>
              <a:rPr lang="en-US" sz="2600" i="0" dirty="0">
                <a:latin typeface="Arial"/>
                <a:cs typeface="Arial"/>
              </a:rPr>
              <a:t>Refers to the highest amount a patient is responsible for during the benefit cycle. </a:t>
            </a:r>
          </a:p>
          <a:p>
            <a:pPr lvl="1">
              <a:buFont typeface="Wingdings" pitchFamily="2" charset="2"/>
              <a:buChar char="q"/>
            </a:pPr>
            <a:r>
              <a:rPr lang="en-US" sz="2600" i="0" dirty="0">
                <a:latin typeface="Arial"/>
                <a:cs typeface="Arial"/>
              </a:rPr>
              <a:t>The insurance plan/company will pay 100% after this is met. </a:t>
            </a:r>
          </a:p>
          <a:p>
            <a:pPr lvl="1">
              <a:buFont typeface="Wingdings" pitchFamily="2" charset="2"/>
              <a:buChar char="q"/>
            </a:pPr>
            <a:r>
              <a:rPr lang="en-US" sz="2600" i="0" dirty="0">
                <a:latin typeface="Arial"/>
                <a:cs typeface="Arial"/>
              </a:rPr>
              <a:t>Most insurance plans set up a yearly out-of-pocket maximum</a:t>
            </a:r>
          </a:p>
          <a:p>
            <a:pPr>
              <a:buFont typeface="Wingdings" pitchFamily="2" charset="2"/>
              <a:buChar char="q"/>
            </a:pPr>
            <a:r>
              <a:rPr lang="en-US" sz="2600" b="1" dirty="0">
                <a:latin typeface="Arial"/>
                <a:cs typeface="Arial"/>
              </a:rPr>
              <a:t>Example</a:t>
            </a:r>
          </a:p>
          <a:p>
            <a:pPr lvl="1">
              <a:buFont typeface="Wingdings" pitchFamily="2" charset="2"/>
              <a:buChar char="q"/>
            </a:pPr>
            <a:r>
              <a:rPr lang="en-US" sz="2600" dirty="0">
                <a:latin typeface="Arial"/>
                <a:cs typeface="Arial"/>
              </a:rPr>
              <a:t>If a patient has an out-of-pocket maximum of $5,000, the insurance plan will pay 100% of expenses once the patient contributes $5,000 towards qualifying payments (deductible, co-insurance, co-pay).</a:t>
            </a:r>
          </a:p>
          <a:p>
            <a:pPr lvl="1">
              <a:buFont typeface="Wingdings" pitchFamily="2" charset="2"/>
              <a:buChar char="q"/>
            </a:pPr>
            <a:endParaRPr lang="en-US" sz="2800" b="1" dirty="0">
              <a:latin typeface="Arial"/>
              <a:cs typeface="Arial"/>
            </a:endParaRPr>
          </a:p>
          <a:p>
            <a:pPr lvl="1">
              <a:buFont typeface="Wingdings" pitchFamily="2" charset="2"/>
              <a:buChar char="q"/>
            </a:pPr>
            <a:endParaRPr lang="en-US" sz="3000" b="1" dirty="0">
              <a:latin typeface="Arial"/>
              <a:cs typeface="Arial"/>
            </a:endParaRPr>
          </a:p>
          <a:p>
            <a:pPr lvl="1">
              <a:buFont typeface="Wingdings" pitchFamily="2" charset="2"/>
              <a:buChar char="q"/>
            </a:pPr>
            <a:endParaRPr lang="en-US" sz="2800" b="1" dirty="0">
              <a:latin typeface="Arial"/>
              <a:cs typeface="Arial"/>
            </a:endParaRPr>
          </a:p>
          <a:p>
            <a:pPr lvl="1">
              <a:buFont typeface="Wingdings" pitchFamily="2" charset="2"/>
              <a:buChar char="q"/>
            </a:pPr>
            <a:endParaRPr lang="en-US" sz="2800" b="1" dirty="0">
              <a:latin typeface="Arial"/>
              <a:cs typeface="Arial"/>
            </a:endParaRPr>
          </a:p>
        </p:txBody>
      </p:sp>
      <p:sp>
        <p:nvSpPr>
          <p:cNvPr id="5" name="Footer Placeholder 1">
            <a:extLst>
              <a:ext uri="{FF2B5EF4-FFF2-40B4-BE49-F238E27FC236}">
                <a16:creationId xmlns:a16="http://schemas.microsoft.com/office/drawing/2014/main" id="{9E79D106-E367-2245-9DED-13E8D876636F}"/>
              </a:ext>
            </a:extLst>
          </p:cNvPr>
          <p:cNvSpPr>
            <a:spLocks noGrp="1"/>
          </p:cNvSpPr>
          <p:nvPr>
            <p:ph type="ftr" sz="quarter" idx="11"/>
          </p:nvPr>
        </p:nvSpPr>
        <p:spPr>
          <a:xfrm>
            <a:off x="5168623" y="6455638"/>
            <a:ext cx="7023377" cy="404614"/>
          </a:xfrm>
        </p:spPr>
        <p:txBody>
          <a:bodyPr/>
          <a:lstStyle/>
          <a:p>
            <a:pPr algn="r"/>
            <a:r>
              <a:rPr lang="en-US" sz="1600" dirty="0"/>
              <a:t>©</a:t>
            </a:r>
            <a:r>
              <a:rPr lang="en-US" dirty="0"/>
              <a:t> 2021 Full Range Health Services, LLC</a:t>
            </a:r>
          </a:p>
        </p:txBody>
      </p:sp>
    </p:spTree>
    <p:extLst>
      <p:ext uri="{BB962C8B-B14F-4D97-AF65-F5344CB8AC3E}">
        <p14:creationId xmlns:p14="http://schemas.microsoft.com/office/powerpoint/2010/main" val="22696427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E7188D-79BA-7F40-B45A-77E8F3C861F6}"/>
              </a:ext>
            </a:extLst>
          </p:cNvPr>
          <p:cNvSpPr>
            <a:spLocks noGrp="1"/>
          </p:cNvSpPr>
          <p:nvPr>
            <p:ph type="title"/>
          </p:nvPr>
        </p:nvSpPr>
        <p:spPr>
          <a:xfrm>
            <a:off x="1371600" y="685800"/>
            <a:ext cx="9601200" cy="945995"/>
          </a:xfrm>
        </p:spPr>
        <p:txBody>
          <a:bodyPr>
            <a:normAutofit fontScale="90000"/>
          </a:bodyPr>
          <a:lstStyle/>
          <a:p>
            <a:r>
              <a:rPr lang="en-US" dirty="0"/>
              <a:t>Workshop – How much do you remember?!</a:t>
            </a:r>
          </a:p>
        </p:txBody>
      </p:sp>
      <p:sp>
        <p:nvSpPr>
          <p:cNvPr id="3" name="Content Placeholder 2">
            <a:extLst>
              <a:ext uri="{FF2B5EF4-FFF2-40B4-BE49-F238E27FC236}">
                <a16:creationId xmlns:a16="http://schemas.microsoft.com/office/drawing/2014/main" id="{24B43E36-78D6-154E-A0E6-CF0A8E15D264}"/>
              </a:ext>
            </a:extLst>
          </p:cNvPr>
          <p:cNvSpPr>
            <a:spLocks noGrp="1"/>
          </p:cNvSpPr>
          <p:nvPr>
            <p:ph idx="1"/>
          </p:nvPr>
        </p:nvSpPr>
        <p:spPr>
          <a:xfrm>
            <a:off x="1371600" y="1456267"/>
            <a:ext cx="10214517" cy="5401733"/>
          </a:xfrm>
        </p:spPr>
        <p:txBody>
          <a:bodyPr>
            <a:normAutofit/>
          </a:bodyPr>
          <a:lstStyle/>
          <a:p>
            <a:pPr>
              <a:buFont typeface="Wingdings" pitchFamily="2" charset="2"/>
              <a:buChar char="q"/>
            </a:pPr>
            <a:r>
              <a:rPr lang="en-US" sz="2600" dirty="0">
                <a:latin typeface="Arial"/>
                <a:cs typeface="Arial"/>
              </a:rPr>
              <a:t>Deductible</a:t>
            </a:r>
          </a:p>
          <a:p>
            <a:pPr>
              <a:buFont typeface="Wingdings" pitchFamily="2" charset="2"/>
              <a:buChar char="q"/>
            </a:pPr>
            <a:endParaRPr lang="en-US" sz="2600" dirty="0">
              <a:latin typeface="Arial"/>
              <a:cs typeface="Arial"/>
            </a:endParaRPr>
          </a:p>
          <a:p>
            <a:pPr>
              <a:buFont typeface="Wingdings" pitchFamily="2" charset="2"/>
              <a:buChar char="q"/>
            </a:pPr>
            <a:r>
              <a:rPr lang="en-US" sz="2600" dirty="0">
                <a:latin typeface="Arial"/>
                <a:cs typeface="Arial"/>
              </a:rPr>
              <a:t>Co-Pay</a:t>
            </a:r>
          </a:p>
          <a:p>
            <a:pPr>
              <a:buFont typeface="Wingdings" pitchFamily="2" charset="2"/>
              <a:buChar char="q"/>
            </a:pPr>
            <a:endParaRPr lang="en-US" sz="2600" dirty="0">
              <a:latin typeface="Arial"/>
              <a:cs typeface="Arial"/>
            </a:endParaRPr>
          </a:p>
          <a:p>
            <a:pPr>
              <a:buFont typeface="Wingdings" pitchFamily="2" charset="2"/>
              <a:buChar char="q"/>
            </a:pPr>
            <a:r>
              <a:rPr lang="en-US" sz="2600" dirty="0">
                <a:latin typeface="Arial"/>
                <a:cs typeface="Arial"/>
              </a:rPr>
              <a:t>Co-Insurance </a:t>
            </a:r>
          </a:p>
          <a:p>
            <a:pPr>
              <a:buFont typeface="Wingdings" pitchFamily="2" charset="2"/>
              <a:buChar char="q"/>
            </a:pPr>
            <a:endParaRPr lang="en-US" sz="2600" dirty="0">
              <a:latin typeface="Arial"/>
              <a:cs typeface="Arial"/>
            </a:endParaRPr>
          </a:p>
          <a:p>
            <a:pPr>
              <a:buFont typeface="Wingdings" pitchFamily="2" charset="2"/>
              <a:buChar char="q"/>
            </a:pPr>
            <a:r>
              <a:rPr lang="en-US" sz="2600" dirty="0">
                <a:latin typeface="Arial"/>
                <a:cs typeface="Arial"/>
              </a:rPr>
              <a:t> Out-of-Pocket Maximums </a:t>
            </a:r>
            <a:endParaRPr lang="en-US" sz="2800" dirty="0">
              <a:latin typeface="Arial"/>
              <a:cs typeface="Arial"/>
            </a:endParaRPr>
          </a:p>
          <a:p>
            <a:pPr lvl="1">
              <a:buFont typeface="Wingdings" pitchFamily="2" charset="2"/>
              <a:buChar char="q"/>
            </a:pPr>
            <a:endParaRPr lang="en-US" sz="3000" b="1" dirty="0">
              <a:latin typeface="Arial"/>
              <a:cs typeface="Arial"/>
            </a:endParaRPr>
          </a:p>
          <a:p>
            <a:pPr lvl="1">
              <a:buFont typeface="Wingdings" pitchFamily="2" charset="2"/>
              <a:buChar char="q"/>
            </a:pPr>
            <a:endParaRPr lang="en-US" sz="2800" b="1" dirty="0">
              <a:latin typeface="Arial"/>
              <a:cs typeface="Arial"/>
            </a:endParaRPr>
          </a:p>
          <a:p>
            <a:pPr lvl="1">
              <a:buFont typeface="Wingdings" pitchFamily="2" charset="2"/>
              <a:buChar char="q"/>
            </a:pPr>
            <a:endParaRPr lang="en-US" sz="2800" b="1" dirty="0">
              <a:latin typeface="Arial"/>
              <a:cs typeface="Arial"/>
            </a:endParaRPr>
          </a:p>
        </p:txBody>
      </p:sp>
      <p:sp>
        <p:nvSpPr>
          <p:cNvPr id="5" name="Footer Placeholder 1">
            <a:extLst>
              <a:ext uri="{FF2B5EF4-FFF2-40B4-BE49-F238E27FC236}">
                <a16:creationId xmlns:a16="http://schemas.microsoft.com/office/drawing/2014/main" id="{9E79D106-E367-2245-9DED-13E8D876636F}"/>
              </a:ext>
            </a:extLst>
          </p:cNvPr>
          <p:cNvSpPr>
            <a:spLocks noGrp="1"/>
          </p:cNvSpPr>
          <p:nvPr>
            <p:ph type="ftr" sz="quarter" idx="11"/>
          </p:nvPr>
        </p:nvSpPr>
        <p:spPr>
          <a:xfrm>
            <a:off x="5168623" y="6455638"/>
            <a:ext cx="7023377" cy="404614"/>
          </a:xfrm>
        </p:spPr>
        <p:txBody>
          <a:bodyPr/>
          <a:lstStyle/>
          <a:p>
            <a:pPr algn="r"/>
            <a:r>
              <a:rPr lang="en-US" sz="1600" dirty="0"/>
              <a:t>©</a:t>
            </a:r>
            <a:r>
              <a:rPr lang="en-US" dirty="0"/>
              <a:t> 2021 Full Range Health Services, LLC</a:t>
            </a:r>
          </a:p>
        </p:txBody>
      </p:sp>
    </p:spTree>
    <p:extLst>
      <p:ext uri="{BB962C8B-B14F-4D97-AF65-F5344CB8AC3E}">
        <p14:creationId xmlns:p14="http://schemas.microsoft.com/office/powerpoint/2010/main" val="10404522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E7188D-79BA-7F40-B45A-77E8F3C861F6}"/>
              </a:ext>
            </a:extLst>
          </p:cNvPr>
          <p:cNvSpPr>
            <a:spLocks noGrp="1"/>
          </p:cNvSpPr>
          <p:nvPr>
            <p:ph type="title"/>
          </p:nvPr>
        </p:nvSpPr>
        <p:spPr>
          <a:xfrm>
            <a:off x="1371600" y="685800"/>
            <a:ext cx="9601200" cy="945995"/>
          </a:xfrm>
        </p:spPr>
        <p:txBody>
          <a:bodyPr/>
          <a:lstStyle/>
          <a:p>
            <a:r>
              <a:rPr lang="en-US" dirty="0"/>
              <a:t>Workshop – Let’s give this a shot! </a:t>
            </a:r>
          </a:p>
        </p:txBody>
      </p:sp>
      <p:sp>
        <p:nvSpPr>
          <p:cNvPr id="3" name="Content Placeholder 2">
            <a:extLst>
              <a:ext uri="{FF2B5EF4-FFF2-40B4-BE49-F238E27FC236}">
                <a16:creationId xmlns:a16="http://schemas.microsoft.com/office/drawing/2014/main" id="{24B43E36-78D6-154E-A0E6-CF0A8E15D264}"/>
              </a:ext>
            </a:extLst>
          </p:cNvPr>
          <p:cNvSpPr>
            <a:spLocks noGrp="1"/>
          </p:cNvSpPr>
          <p:nvPr>
            <p:ph idx="1"/>
          </p:nvPr>
        </p:nvSpPr>
        <p:spPr>
          <a:xfrm>
            <a:off x="1371600" y="1456267"/>
            <a:ext cx="10214517" cy="5401733"/>
          </a:xfrm>
        </p:spPr>
        <p:txBody>
          <a:bodyPr>
            <a:normAutofit/>
          </a:bodyPr>
          <a:lstStyle/>
          <a:p>
            <a:pPr lvl="1">
              <a:buFont typeface="Wingdings" pitchFamily="2" charset="2"/>
              <a:buChar char="q"/>
            </a:pPr>
            <a:r>
              <a:rPr lang="en-US" sz="3000" i="0" dirty="0">
                <a:latin typeface="Arial"/>
                <a:cs typeface="Arial"/>
              </a:rPr>
              <a:t>Staff member leading training will pull most recent 2-3 referrals to verify insurance benefits together!</a:t>
            </a:r>
          </a:p>
          <a:p>
            <a:pPr lvl="2">
              <a:buFont typeface="Wingdings" pitchFamily="2" charset="2"/>
              <a:buChar char="q"/>
            </a:pPr>
            <a:r>
              <a:rPr lang="en-US" sz="2800" dirty="0">
                <a:latin typeface="Arial"/>
                <a:cs typeface="Arial"/>
              </a:rPr>
              <a:t>Include Payors:</a:t>
            </a:r>
          </a:p>
          <a:p>
            <a:pPr lvl="3">
              <a:buFont typeface="Wingdings" pitchFamily="2" charset="2"/>
              <a:buChar char="q"/>
            </a:pPr>
            <a:r>
              <a:rPr lang="en-US" sz="2800" dirty="0">
                <a:latin typeface="Arial"/>
                <a:cs typeface="Arial"/>
              </a:rPr>
              <a:t>Medicare</a:t>
            </a:r>
          </a:p>
          <a:p>
            <a:pPr lvl="3">
              <a:buFont typeface="Wingdings" pitchFamily="2" charset="2"/>
              <a:buChar char="q"/>
            </a:pPr>
            <a:r>
              <a:rPr lang="en-US" sz="2800" dirty="0">
                <a:latin typeface="Arial"/>
                <a:cs typeface="Arial"/>
              </a:rPr>
              <a:t>Independence Blue Cross</a:t>
            </a:r>
          </a:p>
          <a:p>
            <a:pPr lvl="3">
              <a:buFont typeface="Wingdings" pitchFamily="2" charset="2"/>
              <a:buChar char="q"/>
            </a:pPr>
            <a:r>
              <a:rPr lang="en-US" sz="2800" dirty="0">
                <a:latin typeface="Arial"/>
                <a:cs typeface="Arial"/>
              </a:rPr>
              <a:t>Aetna *note: Full Range is considered out-of-network with Aetna</a:t>
            </a:r>
          </a:p>
          <a:p>
            <a:pPr lvl="3">
              <a:buFont typeface="Wingdings" pitchFamily="2" charset="2"/>
              <a:buChar char="q"/>
            </a:pPr>
            <a:endParaRPr lang="en-US" sz="2800" dirty="0">
              <a:latin typeface="Arial"/>
              <a:cs typeface="Arial"/>
            </a:endParaRPr>
          </a:p>
          <a:p>
            <a:pPr lvl="3">
              <a:buFont typeface="Wingdings" pitchFamily="2" charset="2"/>
              <a:buChar char="q"/>
            </a:pPr>
            <a:endParaRPr lang="en-US" sz="2800" dirty="0">
              <a:latin typeface="Arial"/>
              <a:cs typeface="Arial"/>
            </a:endParaRPr>
          </a:p>
          <a:p>
            <a:pPr lvl="1">
              <a:buFont typeface="Wingdings" pitchFamily="2" charset="2"/>
              <a:buChar char="q"/>
            </a:pPr>
            <a:endParaRPr lang="en-US" sz="2800" b="1" dirty="0">
              <a:latin typeface="Arial"/>
              <a:cs typeface="Arial"/>
            </a:endParaRPr>
          </a:p>
          <a:p>
            <a:pPr lvl="1">
              <a:buFont typeface="Wingdings" pitchFamily="2" charset="2"/>
              <a:buChar char="q"/>
            </a:pPr>
            <a:endParaRPr lang="en-US" sz="2800" b="1" dirty="0">
              <a:latin typeface="Arial"/>
              <a:cs typeface="Arial"/>
            </a:endParaRPr>
          </a:p>
        </p:txBody>
      </p:sp>
      <p:sp>
        <p:nvSpPr>
          <p:cNvPr id="5" name="Footer Placeholder 1">
            <a:extLst>
              <a:ext uri="{FF2B5EF4-FFF2-40B4-BE49-F238E27FC236}">
                <a16:creationId xmlns:a16="http://schemas.microsoft.com/office/drawing/2014/main" id="{9E79D106-E367-2245-9DED-13E8D876636F}"/>
              </a:ext>
            </a:extLst>
          </p:cNvPr>
          <p:cNvSpPr>
            <a:spLocks noGrp="1"/>
          </p:cNvSpPr>
          <p:nvPr>
            <p:ph type="ftr" sz="quarter" idx="11"/>
          </p:nvPr>
        </p:nvSpPr>
        <p:spPr>
          <a:xfrm>
            <a:off x="5168623" y="6455638"/>
            <a:ext cx="7023377" cy="404614"/>
          </a:xfrm>
        </p:spPr>
        <p:txBody>
          <a:bodyPr/>
          <a:lstStyle/>
          <a:p>
            <a:pPr algn="r"/>
            <a:r>
              <a:rPr lang="en-US" sz="1600" dirty="0"/>
              <a:t>©</a:t>
            </a:r>
            <a:r>
              <a:rPr lang="en-US" dirty="0"/>
              <a:t> 2021 Full Range Health Services, LLC</a:t>
            </a:r>
          </a:p>
        </p:txBody>
      </p:sp>
    </p:spTree>
    <p:extLst>
      <p:ext uri="{BB962C8B-B14F-4D97-AF65-F5344CB8AC3E}">
        <p14:creationId xmlns:p14="http://schemas.microsoft.com/office/powerpoint/2010/main" val="25071857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E7188D-79BA-7F40-B45A-77E8F3C861F6}"/>
              </a:ext>
            </a:extLst>
          </p:cNvPr>
          <p:cNvSpPr>
            <a:spLocks noGrp="1"/>
          </p:cNvSpPr>
          <p:nvPr>
            <p:ph type="title"/>
          </p:nvPr>
        </p:nvSpPr>
        <p:spPr>
          <a:xfrm>
            <a:off x="4572000" y="2286000"/>
            <a:ext cx="7150076" cy="1754308"/>
          </a:xfrm>
        </p:spPr>
        <p:txBody>
          <a:bodyPr vert="horz" lIns="91440" tIns="45720" rIns="91440" bIns="45720" rtlCol="0" anchor="b">
            <a:normAutofit fontScale="90000"/>
          </a:bodyPr>
          <a:lstStyle/>
          <a:p>
            <a:pPr algn="ctr"/>
            <a:r>
              <a:rPr lang="en-US" sz="7200" b="1" dirty="0">
                <a:latin typeface="Arial"/>
                <a:cs typeface="Arial"/>
              </a:rPr>
              <a:t>Locating a Specific Invoice in current EMR (S4PT)</a:t>
            </a:r>
            <a:endParaRPr lang="en-US" sz="7200" dirty="0">
              <a:latin typeface="Arial"/>
              <a:cs typeface="Arial"/>
            </a:endParaRPr>
          </a:p>
        </p:txBody>
      </p:sp>
      <p:sp>
        <p:nvSpPr>
          <p:cNvPr id="5" name="Footer Placeholder 1">
            <a:extLst>
              <a:ext uri="{FF2B5EF4-FFF2-40B4-BE49-F238E27FC236}">
                <a16:creationId xmlns:a16="http://schemas.microsoft.com/office/drawing/2014/main" id="{9E79D106-E367-2245-9DED-13E8D876636F}"/>
              </a:ext>
            </a:extLst>
          </p:cNvPr>
          <p:cNvSpPr>
            <a:spLocks noGrp="1"/>
          </p:cNvSpPr>
          <p:nvPr>
            <p:ph type="ftr" sz="quarter" idx="11"/>
          </p:nvPr>
        </p:nvSpPr>
        <p:spPr>
          <a:xfrm>
            <a:off x="2584054" y="6453386"/>
            <a:ext cx="7023377" cy="404614"/>
          </a:xfrm>
        </p:spPr>
        <p:txBody>
          <a:bodyPr vert="horz" lIns="91440" tIns="45720" rIns="91440" bIns="45720" rtlCol="0" anchor="ctr">
            <a:normAutofit/>
          </a:bodyPr>
          <a:lstStyle/>
          <a:p>
            <a:pPr algn="ctr">
              <a:spcAft>
                <a:spcPts val="600"/>
              </a:spcAft>
            </a:pPr>
            <a:r>
              <a:rPr lang="en-US" kern="1200" baseline="0" dirty="0">
                <a:solidFill>
                  <a:schemeClr val="tx2"/>
                </a:solidFill>
                <a:latin typeface="+mn-lt"/>
                <a:ea typeface="+mn-ea"/>
                <a:cs typeface="+mn-cs"/>
              </a:rPr>
              <a:t>© 2021 Full Range Health Services, LLC</a:t>
            </a:r>
          </a:p>
        </p:txBody>
      </p:sp>
      <p:pic>
        <p:nvPicPr>
          <p:cNvPr id="4" name="Picture 3" descr="A picture containing flower&#10;&#10;Description automatically generated">
            <a:extLst>
              <a:ext uri="{FF2B5EF4-FFF2-40B4-BE49-F238E27FC236}">
                <a16:creationId xmlns:a16="http://schemas.microsoft.com/office/drawing/2014/main" id="{4F67974C-D1CD-4BF0-B0C5-3B75EBC0BB04}"/>
              </a:ext>
            </a:extLst>
          </p:cNvPr>
          <p:cNvPicPr>
            <a:picLocks noChangeAspect="1"/>
          </p:cNvPicPr>
          <p:nvPr/>
        </p:nvPicPr>
        <p:blipFill>
          <a:blip r:embed="rId2"/>
          <a:stretch>
            <a:fillRect/>
          </a:stretch>
        </p:blipFill>
        <p:spPr>
          <a:xfrm>
            <a:off x="1038920" y="1211075"/>
            <a:ext cx="4140915" cy="4121505"/>
          </a:xfrm>
          <a:prstGeom prst="rect">
            <a:avLst/>
          </a:prstGeom>
        </p:spPr>
      </p:pic>
    </p:spTree>
    <p:extLst>
      <p:ext uri="{BB962C8B-B14F-4D97-AF65-F5344CB8AC3E}">
        <p14:creationId xmlns:p14="http://schemas.microsoft.com/office/powerpoint/2010/main" val="27033181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E7188D-79BA-7F40-B45A-77E8F3C861F6}"/>
              </a:ext>
            </a:extLst>
          </p:cNvPr>
          <p:cNvSpPr>
            <a:spLocks noGrp="1"/>
          </p:cNvSpPr>
          <p:nvPr>
            <p:ph type="title"/>
          </p:nvPr>
        </p:nvSpPr>
        <p:spPr>
          <a:xfrm>
            <a:off x="1371600" y="685800"/>
            <a:ext cx="9601200" cy="945995"/>
          </a:xfrm>
        </p:spPr>
        <p:txBody>
          <a:bodyPr/>
          <a:lstStyle/>
          <a:p>
            <a:r>
              <a:rPr lang="en-US" dirty="0"/>
              <a:t>Steps </a:t>
            </a:r>
          </a:p>
        </p:txBody>
      </p:sp>
      <p:sp>
        <p:nvSpPr>
          <p:cNvPr id="3" name="Content Placeholder 2">
            <a:extLst>
              <a:ext uri="{FF2B5EF4-FFF2-40B4-BE49-F238E27FC236}">
                <a16:creationId xmlns:a16="http://schemas.microsoft.com/office/drawing/2014/main" id="{24B43E36-78D6-154E-A0E6-CF0A8E15D264}"/>
              </a:ext>
            </a:extLst>
          </p:cNvPr>
          <p:cNvSpPr>
            <a:spLocks noGrp="1"/>
          </p:cNvSpPr>
          <p:nvPr>
            <p:ph idx="1"/>
          </p:nvPr>
        </p:nvSpPr>
        <p:spPr>
          <a:xfrm>
            <a:off x="1371600" y="1456267"/>
            <a:ext cx="10214517" cy="5401733"/>
          </a:xfrm>
        </p:spPr>
        <p:txBody>
          <a:bodyPr>
            <a:normAutofit lnSpcReduction="10000"/>
          </a:bodyPr>
          <a:lstStyle/>
          <a:p>
            <a:pPr>
              <a:buFont typeface="Wingdings" pitchFamily="2" charset="2"/>
              <a:buChar char="q"/>
            </a:pPr>
            <a:r>
              <a:rPr lang="en-US" sz="2600" b="1" dirty="0">
                <a:latin typeface="Arial"/>
                <a:cs typeface="Arial"/>
              </a:rPr>
              <a:t>It’s helpful to see exactly what the patient is looking at.</a:t>
            </a:r>
          </a:p>
          <a:p>
            <a:pPr lvl="1">
              <a:buFont typeface="Wingdings" pitchFamily="2" charset="2"/>
              <a:buChar char="q"/>
            </a:pPr>
            <a:r>
              <a:rPr lang="en-US" sz="2600" dirty="0">
                <a:latin typeface="Arial"/>
                <a:cs typeface="Arial"/>
              </a:rPr>
              <a:t>Follow the below steps to locate a copy of their invoice.</a:t>
            </a:r>
          </a:p>
          <a:p>
            <a:pPr>
              <a:buFont typeface="Wingdings" pitchFamily="2" charset="2"/>
              <a:buChar char="q"/>
            </a:pPr>
            <a:endParaRPr lang="en-US" sz="800" b="1" dirty="0">
              <a:latin typeface="Arial"/>
              <a:cs typeface="Arial"/>
            </a:endParaRPr>
          </a:p>
          <a:p>
            <a:pPr>
              <a:buFont typeface="Wingdings" pitchFamily="2" charset="2"/>
              <a:buChar char="q"/>
            </a:pPr>
            <a:r>
              <a:rPr lang="en-US" sz="2600" b="1" dirty="0">
                <a:latin typeface="Arial"/>
                <a:cs typeface="Arial"/>
              </a:rPr>
              <a:t>Information needed: Patients Last Name</a:t>
            </a:r>
          </a:p>
          <a:p>
            <a:pPr marL="0" indent="0">
              <a:buNone/>
            </a:pPr>
            <a:endParaRPr lang="en-US" sz="800" b="1" dirty="0">
              <a:latin typeface="Arial"/>
              <a:cs typeface="Arial"/>
            </a:endParaRPr>
          </a:p>
          <a:p>
            <a:pPr>
              <a:buFont typeface="Wingdings" pitchFamily="2" charset="2"/>
              <a:buChar char="q"/>
            </a:pPr>
            <a:r>
              <a:rPr lang="en-US" sz="2600" b="1" dirty="0">
                <a:latin typeface="Arial"/>
                <a:cs typeface="Arial"/>
              </a:rPr>
              <a:t>Corporate Reports</a:t>
            </a:r>
          </a:p>
          <a:p>
            <a:pPr lvl="1">
              <a:buFont typeface="Wingdings" pitchFamily="2" charset="2"/>
              <a:buChar char="q"/>
            </a:pPr>
            <a:r>
              <a:rPr lang="en-US" sz="2600" dirty="0">
                <a:latin typeface="Arial"/>
                <a:cs typeface="Arial"/>
              </a:rPr>
              <a:t>New Invoices – search by Last Name</a:t>
            </a:r>
          </a:p>
          <a:p>
            <a:pPr marL="530352" lvl="1" indent="0">
              <a:buNone/>
            </a:pPr>
            <a:r>
              <a:rPr lang="en-US" sz="2600" dirty="0">
                <a:latin typeface="Arial"/>
                <a:cs typeface="Arial"/>
              </a:rPr>
              <a:t>           </a:t>
            </a:r>
            <a:r>
              <a:rPr lang="en-US" sz="2600" b="1" u="sng" dirty="0">
                <a:latin typeface="Arial"/>
                <a:cs typeface="Arial"/>
              </a:rPr>
              <a:t>or</a:t>
            </a:r>
          </a:p>
          <a:p>
            <a:pPr lvl="1">
              <a:buFont typeface="Wingdings" pitchFamily="2" charset="2"/>
              <a:buChar char="q"/>
            </a:pPr>
            <a:r>
              <a:rPr lang="en-US" sz="2600" dirty="0">
                <a:latin typeface="Arial"/>
                <a:cs typeface="Arial"/>
              </a:rPr>
              <a:t>New Invoices </a:t>
            </a:r>
          </a:p>
          <a:p>
            <a:pPr lvl="1">
              <a:buFont typeface="Wingdings" pitchFamily="2" charset="2"/>
              <a:buChar char="q"/>
            </a:pPr>
            <a:r>
              <a:rPr lang="en-US" sz="2600" dirty="0">
                <a:latin typeface="Arial"/>
                <a:cs typeface="Arial"/>
              </a:rPr>
              <a:t>To locate a specific Invoice </a:t>
            </a:r>
          </a:p>
          <a:p>
            <a:pPr lvl="2">
              <a:buFont typeface="Wingdings" pitchFamily="2" charset="2"/>
              <a:buChar char="q"/>
            </a:pPr>
            <a:r>
              <a:rPr lang="en-US" sz="2600" dirty="0">
                <a:latin typeface="Arial"/>
                <a:cs typeface="Arial"/>
              </a:rPr>
              <a:t>Invoice History</a:t>
            </a:r>
          </a:p>
          <a:p>
            <a:pPr lvl="3">
              <a:buFont typeface="Wingdings" pitchFamily="2" charset="2"/>
              <a:buChar char="q"/>
            </a:pPr>
            <a:r>
              <a:rPr lang="en-US" sz="2600" dirty="0">
                <a:latin typeface="Arial"/>
                <a:cs typeface="Arial"/>
              </a:rPr>
              <a:t>Invoice Batch History </a:t>
            </a:r>
          </a:p>
          <a:p>
            <a:pPr lvl="4">
              <a:buFont typeface="Wingdings" pitchFamily="2" charset="2"/>
              <a:buChar char="q"/>
            </a:pPr>
            <a:r>
              <a:rPr lang="en-US" sz="2400" dirty="0">
                <a:latin typeface="Arial"/>
                <a:cs typeface="Arial"/>
              </a:rPr>
              <a:t>Individual Batch </a:t>
            </a:r>
            <a:endParaRPr lang="en-US" sz="2000" dirty="0">
              <a:latin typeface="Arial"/>
              <a:cs typeface="Arial"/>
            </a:endParaRPr>
          </a:p>
          <a:p>
            <a:pPr>
              <a:buFont typeface="Wingdings" pitchFamily="2" charset="2"/>
              <a:buChar char="q"/>
            </a:pPr>
            <a:endParaRPr lang="en-US" sz="2800" b="1" dirty="0">
              <a:latin typeface="Arial"/>
              <a:cs typeface="Arial"/>
            </a:endParaRPr>
          </a:p>
          <a:p>
            <a:pPr lvl="1">
              <a:buFont typeface="Wingdings" pitchFamily="2" charset="2"/>
              <a:buChar char="q"/>
            </a:pPr>
            <a:endParaRPr lang="en-US" sz="3000" b="1" dirty="0">
              <a:latin typeface="Arial"/>
              <a:cs typeface="Arial"/>
            </a:endParaRPr>
          </a:p>
          <a:p>
            <a:pPr lvl="1">
              <a:buFont typeface="Wingdings" pitchFamily="2" charset="2"/>
              <a:buChar char="q"/>
            </a:pPr>
            <a:endParaRPr lang="en-US" sz="2800" b="1" dirty="0">
              <a:latin typeface="Arial"/>
              <a:cs typeface="Arial"/>
            </a:endParaRPr>
          </a:p>
          <a:p>
            <a:pPr lvl="1">
              <a:buFont typeface="Wingdings" pitchFamily="2" charset="2"/>
              <a:buChar char="q"/>
            </a:pPr>
            <a:endParaRPr lang="en-US" sz="2800" b="1" dirty="0">
              <a:latin typeface="Arial"/>
              <a:cs typeface="Arial"/>
            </a:endParaRPr>
          </a:p>
        </p:txBody>
      </p:sp>
      <p:sp>
        <p:nvSpPr>
          <p:cNvPr id="5" name="Footer Placeholder 1">
            <a:extLst>
              <a:ext uri="{FF2B5EF4-FFF2-40B4-BE49-F238E27FC236}">
                <a16:creationId xmlns:a16="http://schemas.microsoft.com/office/drawing/2014/main" id="{9E79D106-E367-2245-9DED-13E8D876636F}"/>
              </a:ext>
            </a:extLst>
          </p:cNvPr>
          <p:cNvSpPr>
            <a:spLocks noGrp="1"/>
          </p:cNvSpPr>
          <p:nvPr>
            <p:ph type="ftr" sz="quarter" idx="11"/>
          </p:nvPr>
        </p:nvSpPr>
        <p:spPr>
          <a:xfrm>
            <a:off x="5168623" y="6455638"/>
            <a:ext cx="7023377" cy="404614"/>
          </a:xfrm>
        </p:spPr>
        <p:txBody>
          <a:bodyPr/>
          <a:lstStyle/>
          <a:p>
            <a:pPr algn="r"/>
            <a:r>
              <a:rPr lang="en-US" sz="1600" dirty="0"/>
              <a:t>©</a:t>
            </a:r>
            <a:r>
              <a:rPr lang="en-US" dirty="0"/>
              <a:t> 2021 Full Range Health Services, LLC</a:t>
            </a:r>
          </a:p>
        </p:txBody>
      </p:sp>
    </p:spTree>
    <p:extLst>
      <p:ext uri="{BB962C8B-B14F-4D97-AF65-F5344CB8AC3E}">
        <p14:creationId xmlns:p14="http://schemas.microsoft.com/office/powerpoint/2010/main" val="9338320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E7188D-79BA-7F40-B45A-77E8F3C861F6}"/>
              </a:ext>
            </a:extLst>
          </p:cNvPr>
          <p:cNvSpPr>
            <a:spLocks noGrp="1"/>
          </p:cNvSpPr>
          <p:nvPr>
            <p:ph type="title"/>
          </p:nvPr>
        </p:nvSpPr>
        <p:spPr>
          <a:xfrm>
            <a:off x="734439" y="121813"/>
            <a:ext cx="9601200" cy="945995"/>
          </a:xfrm>
        </p:spPr>
        <p:txBody>
          <a:bodyPr/>
          <a:lstStyle/>
          <a:p>
            <a:r>
              <a:rPr lang="en-US" dirty="0"/>
              <a:t>Step 1 –Click “Corporate Reports” </a:t>
            </a:r>
          </a:p>
        </p:txBody>
      </p:sp>
      <p:sp>
        <p:nvSpPr>
          <p:cNvPr id="3" name="Content Placeholder 2">
            <a:extLst>
              <a:ext uri="{FF2B5EF4-FFF2-40B4-BE49-F238E27FC236}">
                <a16:creationId xmlns:a16="http://schemas.microsoft.com/office/drawing/2014/main" id="{24B43E36-78D6-154E-A0E6-CF0A8E15D264}"/>
              </a:ext>
            </a:extLst>
          </p:cNvPr>
          <p:cNvSpPr>
            <a:spLocks noGrp="1"/>
          </p:cNvSpPr>
          <p:nvPr>
            <p:ph idx="1"/>
          </p:nvPr>
        </p:nvSpPr>
        <p:spPr>
          <a:xfrm>
            <a:off x="1371600" y="1456267"/>
            <a:ext cx="10214517" cy="5401733"/>
          </a:xfrm>
        </p:spPr>
        <p:txBody>
          <a:bodyPr>
            <a:normAutofit/>
          </a:bodyPr>
          <a:lstStyle/>
          <a:p>
            <a:pPr marL="3730752" lvl="8" indent="0">
              <a:buNone/>
            </a:pPr>
            <a:endParaRPr lang="en-US" sz="2200" dirty="0">
              <a:latin typeface="Arial"/>
              <a:cs typeface="Arial"/>
            </a:endParaRPr>
          </a:p>
          <a:p>
            <a:pPr>
              <a:buFont typeface="Wingdings" pitchFamily="2" charset="2"/>
              <a:buChar char="q"/>
            </a:pPr>
            <a:endParaRPr lang="en-US" sz="2800" b="1" dirty="0">
              <a:latin typeface="Arial"/>
              <a:cs typeface="Arial"/>
            </a:endParaRPr>
          </a:p>
          <a:p>
            <a:pPr lvl="1">
              <a:buFont typeface="Wingdings" pitchFamily="2" charset="2"/>
              <a:buChar char="q"/>
            </a:pPr>
            <a:endParaRPr lang="en-US" sz="3000" b="1" dirty="0">
              <a:latin typeface="Arial"/>
              <a:cs typeface="Arial"/>
            </a:endParaRPr>
          </a:p>
          <a:p>
            <a:pPr lvl="1">
              <a:buFont typeface="Wingdings" pitchFamily="2" charset="2"/>
              <a:buChar char="q"/>
            </a:pPr>
            <a:endParaRPr lang="en-US" sz="2800" b="1" dirty="0">
              <a:latin typeface="Arial"/>
              <a:cs typeface="Arial"/>
            </a:endParaRPr>
          </a:p>
          <a:p>
            <a:pPr lvl="1">
              <a:buFont typeface="Wingdings" pitchFamily="2" charset="2"/>
              <a:buChar char="q"/>
            </a:pPr>
            <a:endParaRPr lang="en-US" sz="2800" b="1" dirty="0">
              <a:latin typeface="Arial"/>
              <a:cs typeface="Arial"/>
            </a:endParaRPr>
          </a:p>
        </p:txBody>
      </p:sp>
      <p:pic>
        <p:nvPicPr>
          <p:cNvPr id="8" name="Picture 7" descr="A screenshot of a cell phone&#10;&#10;Description automatically generated">
            <a:extLst>
              <a:ext uri="{FF2B5EF4-FFF2-40B4-BE49-F238E27FC236}">
                <a16:creationId xmlns:a16="http://schemas.microsoft.com/office/drawing/2014/main" id="{968463DD-6BF4-400E-8296-F662EEFF05DD}"/>
              </a:ext>
            </a:extLst>
          </p:cNvPr>
          <p:cNvPicPr>
            <a:picLocks noChangeAspect="1"/>
          </p:cNvPicPr>
          <p:nvPr/>
        </p:nvPicPr>
        <p:blipFill>
          <a:blip r:embed="rId2"/>
          <a:stretch>
            <a:fillRect/>
          </a:stretch>
        </p:blipFill>
        <p:spPr>
          <a:xfrm>
            <a:off x="734439" y="1062944"/>
            <a:ext cx="10723122" cy="5786018"/>
          </a:xfrm>
          <a:prstGeom prst="rect">
            <a:avLst/>
          </a:prstGeom>
        </p:spPr>
      </p:pic>
    </p:spTree>
    <p:extLst>
      <p:ext uri="{BB962C8B-B14F-4D97-AF65-F5344CB8AC3E}">
        <p14:creationId xmlns:p14="http://schemas.microsoft.com/office/powerpoint/2010/main" val="32983314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E7188D-79BA-7F40-B45A-77E8F3C861F6}"/>
              </a:ext>
            </a:extLst>
          </p:cNvPr>
          <p:cNvSpPr>
            <a:spLocks noGrp="1"/>
          </p:cNvSpPr>
          <p:nvPr>
            <p:ph type="title"/>
          </p:nvPr>
        </p:nvSpPr>
        <p:spPr>
          <a:xfrm>
            <a:off x="690663" y="34047"/>
            <a:ext cx="9601200" cy="945995"/>
          </a:xfrm>
        </p:spPr>
        <p:txBody>
          <a:bodyPr/>
          <a:lstStyle/>
          <a:p>
            <a:r>
              <a:rPr lang="en-US" dirty="0"/>
              <a:t>Step 2 – Click “New Invoices”</a:t>
            </a:r>
          </a:p>
        </p:txBody>
      </p:sp>
      <p:sp>
        <p:nvSpPr>
          <p:cNvPr id="3" name="Content Placeholder 2">
            <a:extLst>
              <a:ext uri="{FF2B5EF4-FFF2-40B4-BE49-F238E27FC236}">
                <a16:creationId xmlns:a16="http://schemas.microsoft.com/office/drawing/2014/main" id="{24B43E36-78D6-154E-A0E6-CF0A8E15D264}"/>
              </a:ext>
            </a:extLst>
          </p:cNvPr>
          <p:cNvSpPr>
            <a:spLocks noGrp="1"/>
          </p:cNvSpPr>
          <p:nvPr>
            <p:ph idx="1"/>
          </p:nvPr>
        </p:nvSpPr>
        <p:spPr>
          <a:xfrm>
            <a:off x="1371600" y="1456267"/>
            <a:ext cx="10214517" cy="5401733"/>
          </a:xfrm>
        </p:spPr>
        <p:txBody>
          <a:bodyPr>
            <a:normAutofit/>
          </a:bodyPr>
          <a:lstStyle/>
          <a:p>
            <a:pPr marL="3730752" lvl="8" indent="0">
              <a:buNone/>
            </a:pPr>
            <a:endParaRPr lang="en-US" sz="2200" dirty="0">
              <a:latin typeface="Arial"/>
              <a:cs typeface="Arial"/>
            </a:endParaRPr>
          </a:p>
          <a:p>
            <a:pPr>
              <a:buFont typeface="Wingdings" pitchFamily="2" charset="2"/>
              <a:buChar char="q"/>
            </a:pPr>
            <a:endParaRPr lang="en-US" sz="2800" b="1" dirty="0">
              <a:latin typeface="Arial"/>
              <a:cs typeface="Arial"/>
            </a:endParaRPr>
          </a:p>
          <a:p>
            <a:pPr lvl="1">
              <a:buFont typeface="Wingdings" pitchFamily="2" charset="2"/>
              <a:buChar char="q"/>
            </a:pPr>
            <a:endParaRPr lang="en-US" sz="3000" b="1" dirty="0">
              <a:latin typeface="Arial"/>
              <a:cs typeface="Arial"/>
            </a:endParaRPr>
          </a:p>
          <a:p>
            <a:pPr lvl="1">
              <a:buFont typeface="Wingdings" pitchFamily="2" charset="2"/>
              <a:buChar char="q"/>
            </a:pPr>
            <a:endParaRPr lang="en-US" sz="2800" b="1" dirty="0">
              <a:latin typeface="Arial"/>
              <a:cs typeface="Arial"/>
            </a:endParaRPr>
          </a:p>
          <a:p>
            <a:pPr lvl="1">
              <a:buFont typeface="Wingdings" pitchFamily="2" charset="2"/>
              <a:buChar char="q"/>
            </a:pPr>
            <a:endParaRPr lang="en-US" sz="2800" b="1" dirty="0">
              <a:latin typeface="Arial"/>
              <a:cs typeface="Arial"/>
            </a:endParaRPr>
          </a:p>
        </p:txBody>
      </p:sp>
      <p:pic>
        <p:nvPicPr>
          <p:cNvPr id="6" name="Picture 5" descr="A screenshot of a cell phone&#10;&#10;Description automatically generated">
            <a:extLst>
              <a:ext uri="{FF2B5EF4-FFF2-40B4-BE49-F238E27FC236}">
                <a16:creationId xmlns:a16="http://schemas.microsoft.com/office/drawing/2014/main" id="{9133A197-A206-45D1-BF15-CA0E1DC06DA7}"/>
              </a:ext>
            </a:extLst>
          </p:cNvPr>
          <p:cNvPicPr>
            <a:picLocks noChangeAspect="1"/>
          </p:cNvPicPr>
          <p:nvPr/>
        </p:nvPicPr>
        <p:blipFill>
          <a:blip r:embed="rId2"/>
          <a:stretch>
            <a:fillRect/>
          </a:stretch>
        </p:blipFill>
        <p:spPr>
          <a:xfrm>
            <a:off x="690663" y="935421"/>
            <a:ext cx="11190051" cy="5924831"/>
          </a:xfrm>
          <a:prstGeom prst="rect">
            <a:avLst/>
          </a:prstGeom>
        </p:spPr>
      </p:pic>
    </p:spTree>
    <p:extLst>
      <p:ext uri="{BB962C8B-B14F-4D97-AF65-F5344CB8AC3E}">
        <p14:creationId xmlns:p14="http://schemas.microsoft.com/office/powerpoint/2010/main" val="32766290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E7188D-79BA-7F40-B45A-77E8F3C861F6}"/>
              </a:ext>
            </a:extLst>
          </p:cNvPr>
          <p:cNvSpPr>
            <a:spLocks noGrp="1"/>
          </p:cNvSpPr>
          <p:nvPr>
            <p:ph type="title"/>
          </p:nvPr>
        </p:nvSpPr>
        <p:spPr>
          <a:xfrm>
            <a:off x="687233" y="9639"/>
            <a:ext cx="9601200" cy="945995"/>
          </a:xfrm>
        </p:spPr>
        <p:txBody>
          <a:bodyPr/>
          <a:lstStyle/>
          <a:p>
            <a:r>
              <a:rPr lang="en-US" dirty="0"/>
              <a:t>Step 3 – Select “Invoice History” </a:t>
            </a:r>
          </a:p>
        </p:txBody>
      </p:sp>
      <p:sp>
        <p:nvSpPr>
          <p:cNvPr id="3" name="Content Placeholder 2">
            <a:extLst>
              <a:ext uri="{FF2B5EF4-FFF2-40B4-BE49-F238E27FC236}">
                <a16:creationId xmlns:a16="http://schemas.microsoft.com/office/drawing/2014/main" id="{24B43E36-78D6-154E-A0E6-CF0A8E15D264}"/>
              </a:ext>
            </a:extLst>
          </p:cNvPr>
          <p:cNvSpPr>
            <a:spLocks noGrp="1"/>
          </p:cNvSpPr>
          <p:nvPr>
            <p:ph idx="1"/>
          </p:nvPr>
        </p:nvSpPr>
        <p:spPr>
          <a:xfrm>
            <a:off x="1371600" y="1456267"/>
            <a:ext cx="10214517" cy="5401733"/>
          </a:xfrm>
        </p:spPr>
        <p:txBody>
          <a:bodyPr>
            <a:normAutofit/>
          </a:bodyPr>
          <a:lstStyle/>
          <a:p>
            <a:pPr marL="3730752" lvl="8" indent="0">
              <a:buNone/>
            </a:pPr>
            <a:endParaRPr lang="en-US" sz="2200" dirty="0">
              <a:latin typeface="Arial"/>
              <a:cs typeface="Arial"/>
            </a:endParaRPr>
          </a:p>
          <a:p>
            <a:pPr>
              <a:buFont typeface="Wingdings" pitchFamily="2" charset="2"/>
              <a:buChar char="q"/>
            </a:pPr>
            <a:endParaRPr lang="en-US" sz="2800" b="1" dirty="0">
              <a:latin typeface="Arial"/>
              <a:cs typeface="Arial"/>
            </a:endParaRPr>
          </a:p>
          <a:p>
            <a:pPr lvl="1">
              <a:buFont typeface="Wingdings" pitchFamily="2" charset="2"/>
              <a:buChar char="q"/>
            </a:pPr>
            <a:endParaRPr lang="en-US" sz="3000" b="1" dirty="0">
              <a:latin typeface="Arial"/>
              <a:cs typeface="Arial"/>
            </a:endParaRPr>
          </a:p>
          <a:p>
            <a:pPr lvl="1">
              <a:buFont typeface="Wingdings" pitchFamily="2" charset="2"/>
              <a:buChar char="q"/>
            </a:pPr>
            <a:endParaRPr lang="en-US" sz="2800" b="1" dirty="0">
              <a:latin typeface="Arial"/>
              <a:cs typeface="Arial"/>
            </a:endParaRPr>
          </a:p>
          <a:p>
            <a:pPr lvl="1">
              <a:buFont typeface="Wingdings" pitchFamily="2" charset="2"/>
              <a:buChar char="q"/>
            </a:pPr>
            <a:endParaRPr lang="en-US" sz="2800" b="1" dirty="0">
              <a:latin typeface="Arial"/>
              <a:cs typeface="Arial"/>
            </a:endParaRPr>
          </a:p>
        </p:txBody>
      </p:sp>
      <p:pic>
        <p:nvPicPr>
          <p:cNvPr id="6" name="Picture 5" descr="A screenshot of a cell phone&#10;&#10;Description automatically generated">
            <a:extLst>
              <a:ext uri="{FF2B5EF4-FFF2-40B4-BE49-F238E27FC236}">
                <a16:creationId xmlns:a16="http://schemas.microsoft.com/office/drawing/2014/main" id="{C9971F6C-AF85-41F7-B9C1-74480F29B149}"/>
              </a:ext>
            </a:extLst>
          </p:cNvPr>
          <p:cNvPicPr>
            <a:picLocks noChangeAspect="1"/>
          </p:cNvPicPr>
          <p:nvPr/>
        </p:nvPicPr>
        <p:blipFill>
          <a:blip r:embed="rId2"/>
          <a:stretch>
            <a:fillRect/>
          </a:stretch>
        </p:blipFill>
        <p:spPr>
          <a:xfrm>
            <a:off x="687233" y="955634"/>
            <a:ext cx="10214517" cy="5902366"/>
          </a:xfrm>
          <a:prstGeom prst="rect">
            <a:avLst/>
          </a:prstGeom>
        </p:spPr>
      </p:pic>
    </p:spTree>
    <p:extLst>
      <p:ext uri="{BB962C8B-B14F-4D97-AF65-F5344CB8AC3E}">
        <p14:creationId xmlns:p14="http://schemas.microsoft.com/office/powerpoint/2010/main" val="4113341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E7188D-79BA-7F40-B45A-77E8F3C861F6}"/>
              </a:ext>
            </a:extLst>
          </p:cNvPr>
          <p:cNvSpPr>
            <a:spLocks noGrp="1"/>
          </p:cNvSpPr>
          <p:nvPr>
            <p:ph type="title"/>
          </p:nvPr>
        </p:nvSpPr>
        <p:spPr>
          <a:xfrm>
            <a:off x="690663" y="0"/>
            <a:ext cx="9601200" cy="945995"/>
          </a:xfrm>
        </p:spPr>
        <p:txBody>
          <a:bodyPr>
            <a:normAutofit fontScale="90000"/>
          </a:bodyPr>
          <a:lstStyle/>
          <a:p>
            <a:r>
              <a:rPr lang="en-US" dirty="0"/>
              <a:t>Step 4 Select “View Invoice Batch History” </a:t>
            </a:r>
          </a:p>
        </p:txBody>
      </p:sp>
      <p:sp>
        <p:nvSpPr>
          <p:cNvPr id="3" name="Content Placeholder 2">
            <a:extLst>
              <a:ext uri="{FF2B5EF4-FFF2-40B4-BE49-F238E27FC236}">
                <a16:creationId xmlns:a16="http://schemas.microsoft.com/office/drawing/2014/main" id="{24B43E36-78D6-154E-A0E6-CF0A8E15D264}"/>
              </a:ext>
            </a:extLst>
          </p:cNvPr>
          <p:cNvSpPr>
            <a:spLocks noGrp="1"/>
          </p:cNvSpPr>
          <p:nvPr>
            <p:ph idx="1"/>
          </p:nvPr>
        </p:nvSpPr>
        <p:spPr>
          <a:xfrm>
            <a:off x="1371600" y="1456267"/>
            <a:ext cx="10214517" cy="5401733"/>
          </a:xfrm>
        </p:spPr>
        <p:txBody>
          <a:bodyPr>
            <a:normAutofit/>
          </a:bodyPr>
          <a:lstStyle/>
          <a:p>
            <a:pPr marL="3730752" lvl="8" indent="0">
              <a:buNone/>
            </a:pPr>
            <a:endParaRPr lang="en-US" sz="2200" dirty="0">
              <a:latin typeface="Arial"/>
              <a:cs typeface="Arial"/>
            </a:endParaRPr>
          </a:p>
          <a:p>
            <a:pPr>
              <a:buFont typeface="Wingdings" pitchFamily="2" charset="2"/>
              <a:buChar char="q"/>
            </a:pPr>
            <a:endParaRPr lang="en-US" sz="2800" b="1" dirty="0">
              <a:latin typeface="Arial"/>
              <a:cs typeface="Arial"/>
            </a:endParaRPr>
          </a:p>
          <a:p>
            <a:pPr lvl="1">
              <a:buFont typeface="Wingdings" pitchFamily="2" charset="2"/>
              <a:buChar char="q"/>
            </a:pPr>
            <a:endParaRPr lang="en-US" sz="3000" b="1" dirty="0">
              <a:latin typeface="Arial"/>
              <a:cs typeface="Arial"/>
            </a:endParaRPr>
          </a:p>
          <a:p>
            <a:pPr lvl="1">
              <a:buFont typeface="Wingdings" pitchFamily="2" charset="2"/>
              <a:buChar char="q"/>
            </a:pPr>
            <a:endParaRPr lang="en-US" sz="2800" b="1" dirty="0">
              <a:latin typeface="Arial"/>
              <a:cs typeface="Arial"/>
            </a:endParaRPr>
          </a:p>
          <a:p>
            <a:pPr lvl="1">
              <a:buFont typeface="Wingdings" pitchFamily="2" charset="2"/>
              <a:buChar char="q"/>
            </a:pPr>
            <a:endParaRPr lang="en-US" sz="2800" b="1" dirty="0">
              <a:latin typeface="Arial"/>
              <a:cs typeface="Arial"/>
            </a:endParaRPr>
          </a:p>
        </p:txBody>
      </p:sp>
      <p:pic>
        <p:nvPicPr>
          <p:cNvPr id="6" name="Picture 5" descr="A screenshot of a social media post&#10;&#10;Description automatically generated">
            <a:extLst>
              <a:ext uri="{FF2B5EF4-FFF2-40B4-BE49-F238E27FC236}">
                <a16:creationId xmlns:a16="http://schemas.microsoft.com/office/drawing/2014/main" id="{39C90D53-3DEF-4FFA-A265-92A63B8013DB}"/>
              </a:ext>
            </a:extLst>
          </p:cNvPr>
          <p:cNvPicPr>
            <a:picLocks noChangeAspect="1"/>
          </p:cNvPicPr>
          <p:nvPr/>
        </p:nvPicPr>
        <p:blipFill>
          <a:blip r:embed="rId2"/>
          <a:stretch>
            <a:fillRect/>
          </a:stretch>
        </p:blipFill>
        <p:spPr>
          <a:xfrm>
            <a:off x="605883" y="1043731"/>
            <a:ext cx="10661752" cy="5816521"/>
          </a:xfrm>
          <a:prstGeom prst="rect">
            <a:avLst/>
          </a:prstGeom>
        </p:spPr>
      </p:pic>
    </p:spTree>
    <p:extLst>
      <p:ext uri="{BB962C8B-B14F-4D97-AF65-F5344CB8AC3E}">
        <p14:creationId xmlns:p14="http://schemas.microsoft.com/office/powerpoint/2010/main" val="37276468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E7188D-79BA-7F40-B45A-77E8F3C861F6}"/>
              </a:ext>
            </a:extLst>
          </p:cNvPr>
          <p:cNvSpPr>
            <a:spLocks noGrp="1"/>
          </p:cNvSpPr>
          <p:nvPr>
            <p:ph type="title"/>
          </p:nvPr>
        </p:nvSpPr>
        <p:spPr>
          <a:xfrm>
            <a:off x="885217" y="92413"/>
            <a:ext cx="9601200" cy="945995"/>
          </a:xfrm>
        </p:spPr>
        <p:txBody>
          <a:bodyPr/>
          <a:lstStyle/>
          <a:p>
            <a:r>
              <a:rPr lang="en-US" dirty="0"/>
              <a:t>Step 5 </a:t>
            </a:r>
          </a:p>
        </p:txBody>
      </p:sp>
      <p:sp>
        <p:nvSpPr>
          <p:cNvPr id="3" name="Content Placeholder 2">
            <a:extLst>
              <a:ext uri="{FF2B5EF4-FFF2-40B4-BE49-F238E27FC236}">
                <a16:creationId xmlns:a16="http://schemas.microsoft.com/office/drawing/2014/main" id="{24B43E36-78D6-154E-A0E6-CF0A8E15D264}"/>
              </a:ext>
            </a:extLst>
          </p:cNvPr>
          <p:cNvSpPr>
            <a:spLocks noGrp="1"/>
          </p:cNvSpPr>
          <p:nvPr>
            <p:ph idx="1"/>
          </p:nvPr>
        </p:nvSpPr>
        <p:spPr>
          <a:xfrm>
            <a:off x="1371600" y="1456267"/>
            <a:ext cx="10214517" cy="5401733"/>
          </a:xfrm>
        </p:spPr>
        <p:txBody>
          <a:bodyPr>
            <a:normAutofit/>
          </a:bodyPr>
          <a:lstStyle/>
          <a:p>
            <a:pPr marL="3730752" lvl="8" indent="0">
              <a:buNone/>
            </a:pPr>
            <a:endParaRPr lang="en-US" sz="2200" dirty="0">
              <a:latin typeface="Arial"/>
              <a:cs typeface="Arial"/>
            </a:endParaRPr>
          </a:p>
          <a:p>
            <a:pPr>
              <a:buFont typeface="Wingdings" pitchFamily="2" charset="2"/>
              <a:buChar char="q"/>
            </a:pPr>
            <a:endParaRPr lang="en-US" sz="2800" b="1" dirty="0">
              <a:latin typeface="Arial"/>
              <a:cs typeface="Arial"/>
            </a:endParaRPr>
          </a:p>
          <a:p>
            <a:pPr lvl="1">
              <a:buFont typeface="Wingdings" pitchFamily="2" charset="2"/>
              <a:buChar char="q"/>
            </a:pPr>
            <a:endParaRPr lang="en-US" sz="3000" b="1" dirty="0">
              <a:latin typeface="Arial"/>
              <a:cs typeface="Arial"/>
            </a:endParaRPr>
          </a:p>
          <a:p>
            <a:pPr lvl="1">
              <a:buFont typeface="Wingdings" pitchFamily="2" charset="2"/>
              <a:buChar char="q"/>
            </a:pPr>
            <a:endParaRPr lang="en-US" sz="2800" b="1" dirty="0">
              <a:latin typeface="Arial"/>
              <a:cs typeface="Arial"/>
            </a:endParaRPr>
          </a:p>
          <a:p>
            <a:pPr lvl="1">
              <a:buFont typeface="Wingdings" pitchFamily="2" charset="2"/>
              <a:buChar char="q"/>
            </a:pPr>
            <a:endParaRPr lang="en-US" sz="2800" b="1" dirty="0">
              <a:latin typeface="Arial"/>
              <a:cs typeface="Arial"/>
            </a:endParaRPr>
          </a:p>
        </p:txBody>
      </p:sp>
      <p:pic>
        <p:nvPicPr>
          <p:cNvPr id="6" name="Picture 5" descr="A screenshot of a cell phone&#10;&#10;Description automatically generated">
            <a:extLst>
              <a:ext uri="{FF2B5EF4-FFF2-40B4-BE49-F238E27FC236}">
                <a16:creationId xmlns:a16="http://schemas.microsoft.com/office/drawing/2014/main" id="{8005E6EE-83D5-48A2-BD7A-CA75C8A7215A}"/>
              </a:ext>
            </a:extLst>
          </p:cNvPr>
          <p:cNvPicPr>
            <a:picLocks noChangeAspect="1"/>
          </p:cNvPicPr>
          <p:nvPr/>
        </p:nvPicPr>
        <p:blipFill>
          <a:blip r:embed="rId2"/>
          <a:stretch>
            <a:fillRect/>
          </a:stretch>
        </p:blipFill>
        <p:spPr>
          <a:xfrm>
            <a:off x="550932" y="865517"/>
            <a:ext cx="11242535" cy="5992483"/>
          </a:xfrm>
          <a:prstGeom prst="rect">
            <a:avLst/>
          </a:prstGeom>
        </p:spPr>
      </p:pic>
    </p:spTree>
    <p:extLst>
      <p:ext uri="{BB962C8B-B14F-4D97-AF65-F5344CB8AC3E}">
        <p14:creationId xmlns:p14="http://schemas.microsoft.com/office/powerpoint/2010/main" val="24793600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E7188D-79BA-7F40-B45A-77E8F3C861F6}"/>
              </a:ext>
            </a:extLst>
          </p:cNvPr>
          <p:cNvSpPr>
            <a:spLocks noGrp="1"/>
          </p:cNvSpPr>
          <p:nvPr>
            <p:ph type="title"/>
          </p:nvPr>
        </p:nvSpPr>
        <p:spPr>
          <a:xfrm>
            <a:off x="1371600" y="685800"/>
            <a:ext cx="9601200" cy="945995"/>
          </a:xfrm>
        </p:spPr>
        <p:txBody>
          <a:bodyPr/>
          <a:lstStyle/>
          <a:p>
            <a:r>
              <a:rPr lang="en-US" dirty="0"/>
              <a:t>Goals of Training </a:t>
            </a:r>
          </a:p>
        </p:txBody>
      </p:sp>
      <p:sp>
        <p:nvSpPr>
          <p:cNvPr id="3" name="Content Placeholder 2">
            <a:extLst>
              <a:ext uri="{FF2B5EF4-FFF2-40B4-BE49-F238E27FC236}">
                <a16:creationId xmlns:a16="http://schemas.microsoft.com/office/drawing/2014/main" id="{24B43E36-78D6-154E-A0E6-CF0A8E15D264}"/>
              </a:ext>
            </a:extLst>
          </p:cNvPr>
          <p:cNvSpPr>
            <a:spLocks noGrp="1"/>
          </p:cNvSpPr>
          <p:nvPr>
            <p:ph idx="1"/>
          </p:nvPr>
        </p:nvSpPr>
        <p:spPr>
          <a:xfrm>
            <a:off x="1371600" y="1456267"/>
            <a:ext cx="10214517" cy="5401733"/>
          </a:xfrm>
        </p:spPr>
        <p:txBody>
          <a:bodyPr>
            <a:normAutofit/>
          </a:bodyPr>
          <a:lstStyle/>
          <a:p>
            <a:pPr>
              <a:buFont typeface="Wingdings" pitchFamily="2" charset="2"/>
              <a:buChar char="q"/>
            </a:pPr>
            <a:r>
              <a:rPr lang="en-US" sz="2800" dirty="0">
                <a:latin typeface="Arial"/>
                <a:cs typeface="Arial"/>
              </a:rPr>
              <a:t>Understand commonly used insurance terms</a:t>
            </a:r>
          </a:p>
          <a:p>
            <a:pPr>
              <a:buFont typeface="Wingdings" pitchFamily="2" charset="2"/>
              <a:buChar char="q"/>
            </a:pPr>
            <a:endParaRPr lang="en-US" sz="2800" dirty="0">
              <a:latin typeface="Arial"/>
              <a:cs typeface="Arial"/>
            </a:endParaRPr>
          </a:p>
          <a:p>
            <a:pPr>
              <a:buFont typeface="Wingdings" pitchFamily="2" charset="2"/>
              <a:buChar char="q"/>
            </a:pPr>
            <a:r>
              <a:rPr lang="en-US" sz="2800" dirty="0">
                <a:latin typeface="Arial"/>
                <a:cs typeface="Arial"/>
              </a:rPr>
              <a:t>Understand some of the variables surrounding insurance reimbursement</a:t>
            </a:r>
          </a:p>
          <a:p>
            <a:pPr lvl="1">
              <a:buFont typeface="Wingdings" pitchFamily="2" charset="2"/>
              <a:buChar char="q"/>
            </a:pPr>
            <a:endParaRPr lang="en-US" sz="2800" dirty="0">
              <a:latin typeface="Arial"/>
              <a:cs typeface="Arial"/>
            </a:endParaRPr>
          </a:p>
          <a:p>
            <a:pPr>
              <a:buFont typeface="Wingdings" pitchFamily="2" charset="2"/>
              <a:buChar char="q"/>
            </a:pPr>
            <a:r>
              <a:rPr lang="en-US" sz="2800" dirty="0">
                <a:latin typeface="Arial"/>
                <a:cs typeface="Arial"/>
              </a:rPr>
              <a:t>Feel comfortable running an insurance verification and/or having a conversation regarding benefit coverage (front desk)</a:t>
            </a:r>
          </a:p>
          <a:p>
            <a:pPr>
              <a:buFont typeface="Wingdings" pitchFamily="2" charset="2"/>
              <a:buChar char="q"/>
            </a:pPr>
            <a:endParaRPr lang="en-US" sz="2800" dirty="0">
              <a:latin typeface="Arial"/>
              <a:cs typeface="Arial"/>
            </a:endParaRPr>
          </a:p>
          <a:p>
            <a:pPr lvl="1">
              <a:buFont typeface="Wingdings" pitchFamily="2" charset="2"/>
              <a:buChar char="q"/>
            </a:pPr>
            <a:endParaRPr lang="en-US" sz="3000" b="1" dirty="0">
              <a:latin typeface="Arial"/>
              <a:cs typeface="Arial"/>
            </a:endParaRPr>
          </a:p>
          <a:p>
            <a:pPr lvl="1">
              <a:buFont typeface="Wingdings" pitchFamily="2" charset="2"/>
              <a:buChar char="q"/>
            </a:pPr>
            <a:endParaRPr lang="en-US" sz="2800" b="1" dirty="0">
              <a:latin typeface="Arial"/>
              <a:cs typeface="Arial"/>
            </a:endParaRPr>
          </a:p>
          <a:p>
            <a:pPr lvl="1">
              <a:buFont typeface="Wingdings" pitchFamily="2" charset="2"/>
              <a:buChar char="q"/>
            </a:pPr>
            <a:endParaRPr lang="en-US" sz="2800" b="1" dirty="0">
              <a:latin typeface="Arial"/>
              <a:cs typeface="Arial"/>
            </a:endParaRPr>
          </a:p>
        </p:txBody>
      </p:sp>
      <p:sp>
        <p:nvSpPr>
          <p:cNvPr id="5" name="Footer Placeholder 1">
            <a:extLst>
              <a:ext uri="{FF2B5EF4-FFF2-40B4-BE49-F238E27FC236}">
                <a16:creationId xmlns:a16="http://schemas.microsoft.com/office/drawing/2014/main" id="{9E79D106-E367-2245-9DED-13E8D876636F}"/>
              </a:ext>
            </a:extLst>
          </p:cNvPr>
          <p:cNvSpPr>
            <a:spLocks noGrp="1"/>
          </p:cNvSpPr>
          <p:nvPr>
            <p:ph type="ftr" sz="quarter" idx="11"/>
          </p:nvPr>
        </p:nvSpPr>
        <p:spPr>
          <a:xfrm>
            <a:off x="5168623" y="6455638"/>
            <a:ext cx="7023377" cy="404614"/>
          </a:xfrm>
        </p:spPr>
        <p:txBody>
          <a:bodyPr/>
          <a:lstStyle/>
          <a:p>
            <a:pPr algn="r"/>
            <a:r>
              <a:rPr lang="en-US" sz="1600" dirty="0"/>
              <a:t>©</a:t>
            </a:r>
            <a:r>
              <a:rPr lang="en-US" dirty="0"/>
              <a:t> 2021 Full Range Health Services, LLC</a:t>
            </a:r>
          </a:p>
        </p:txBody>
      </p:sp>
    </p:spTree>
    <p:extLst>
      <p:ext uri="{BB962C8B-B14F-4D97-AF65-F5344CB8AC3E}">
        <p14:creationId xmlns:p14="http://schemas.microsoft.com/office/powerpoint/2010/main" val="8289965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E7188D-79BA-7F40-B45A-77E8F3C861F6}"/>
              </a:ext>
            </a:extLst>
          </p:cNvPr>
          <p:cNvSpPr>
            <a:spLocks noGrp="1"/>
          </p:cNvSpPr>
          <p:nvPr>
            <p:ph type="title"/>
          </p:nvPr>
        </p:nvSpPr>
        <p:spPr>
          <a:xfrm>
            <a:off x="1371600" y="685800"/>
            <a:ext cx="9601200" cy="945995"/>
          </a:xfrm>
        </p:spPr>
        <p:txBody>
          <a:bodyPr/>
          <a:lstStyle/>
          <a:p>
            <a:r>
              <a:rPr lang="en-US" dirty="0"/>
              <a:t>Steps </a:t>
            </a:r>
          </a:p>
        </p:txBody>
      </p:sp>
      <p:sp>
        <p:nvSpPr>
          <p:cNvPr id="3" name="Content Placeholder 2">
            <a:extLst>
              <a:ext uri="{FF2B5EF4-FFF2-40B4-BE49-F238E27FC236}">
                <a16:creationId xmlns:a16="http://schemas.microsoft.com/office/drawing/2014/main" id="{24B43E36-78D6-154E-A0E6-CF0A8E15D264}"/>
              </a:ext>
            </a:extLst>
          </p:cNvPr>
          <p:cNvSpPr>
            <a:spLocks noGrp="1"/>
          </p:cNvSpPr>
          <p:nvPr>
            <p:ph idx="1"/>
          </p:nvPr>
        </p:nvSpPr>
        <p:spPr>
          <a:xfrm>
            <a:off x="1371600" y="1456267"/>
            <a:ext cx="10214517" cy="5401733"/>
          </a:xfrm>
        </p:spPr>
        <p:txBody>
          <a:bodyPr>
            <a:normAutofit/>
          </a:bodyPr>
          <a:lstStyle/>
          <a:p>
            <a:pPr>
              <a:buFont typeface="Wingdings" pitchFamily="2" charset="2"/>
              <a:buChar char="q"/>
            </a:pPr>
            <a:r>
              <a:rPr lang="en-US" sz="2600" b="1" dirty="0">
                <a:latin typeface="Arial"/>
                <a:cs typeface="Arial"/>
              </a:rPr>
              <a:t>After locating Batch </a:t>
            </a:r>
          </a:p>
          <a:p>
            <a:pPr lvl="1">
              <a:buFont typeface="Wingdings" pitchFamily="2" charset="2"/>
              <a:buChar char="q"/>
            </a:pPr>
            <a:r>
              <a:rPr lang="en-US" sz="2600" dirty="0">
                <a:latin typeface="Arial"/>
                <a:cs typeface="Arial"/>
              </a:rPr>
              <a:t>“Close” the batch options</a:t>
            </a:r>
          </a:p>
          <a:p>
            <a:pPr lvl="1">
              <a:buFont typeface="Wingdings" pitchFamily="2" charset="2"/>
              <a:buChar char="q"/>
            </a:pPr>
            <a:r>
              <a:rPr lang="en-US" sz="2600" dirty="0">
                <a:latin typeface="Arial"/>
                <a:cs typeface="Arial"/>
              </a:rPr>
              <a:t>Scroll to locate patients' invoice</a:t>
            </a:r>
          </a:p>
          <a:p>
            <a:pPr lvl="1">
              <a:buFont typeface="Wingdings" pitchFamily="2" charset="2"/>
              <a:buChar char="q"/>
            </a:pPr>
            <a:r>
              <a:rPr lang="en-US" sz="2600" dirty="0">
                <a:latin typeface="Arial"/>
                <a:cs typeface="Arial"/>
              </a:rPr>
              <a:t>Click “View Selected Invoice”</a:t>
            </a:r>
            <a:endParaRPr lang="en-US" dirty="0">
              <a:latin typeface="Arial"/>
              <a:cs typeface="Arial"/>
            </a:endParaRPr>
          </a:p>
          <a:p>
            <a:pPr>
              <a:buFont typeface="Wingdings" pitchFamily="2" charset="2"/>
              <a:buChar char="q"/>
            </a:pPr>
            <a:r>
              <a:rPr lang="en-US" sz="2800" b="1" dirty="0">
                <a:latin typeface="Arial"/>
                <a:cs typeface="Arial"/>
              </a:rPr>
              <a:t>Identify on patient invoice what the reason for patient responsibility under “Description”</a:t>
            </a:r>
          </a:p>
          <a:p>
            <a:pPr lvl="1">
              <a:buFont typeface="Wingdings" pitchFamily="2" charset="2"/>
              <a:buChar char="q"/>
            </a:pPr>
            <a:r>
              <a:rPr lang="en-US" sz="2800" dirty="0">
                <a:latin typeface="Arial"/>
                <a:cs typeface="Arial"/>
              </a:rPr>
              <a:t>Patient Copay</a:t>
            </a:r>
          </a:p>
          <a:p>
            <a:pPr lvl="1">
              <a:buFont typeface="Wingdings" pitchFamily="2" charset="2"/>
              <a:buChar char="q"/>
            </a:pPr>
            <a:r>
              <a:rPr lang="en-US" sz="2800" dirty="0">
                <a:latin typeface="Arial"/>
                <a:cs typeface="Arial"/>
              </a:rPr>
              <a:t>Deductible Not Met</a:t>
            </a:r>
          </a:p>
          <a:p>
            <a:pPr lvl="1">
              <a:buFont typeface="Wingdings" pitchFamily="2" charset="2"/>
              <a:buChar char="q"/>
            </a:pPr>
            <a:r>
              <a:rPr lang="en-US" sz="2800" dirty="0">
                <a:latin typeface="Arial"/>
                <a:cs typeface="Arial"/>
              </a:rPr>
              <a:t>Coinsurance</a:t>
            </a:r>
          </a:p>
          <a:p>
            <a:pPr>
              <a:buFont typeface="Wingdings" pitchFamily="2" charset="2"/>
              <a:buChar char="q"/>
            </a:pPr>
            <a:r>
              <a:rPr lang="en-US" sz="2800" b="1" dirty="0">
                <a:latin typeface="Arial"/>
                <a:cs typeface="Arial"/>
              </a:rPr>
              <a:t>This will help steer the conversation</a:t>
            </a:r>
          </a:p>
          <a:p>
            <a:pPr lvl="1">
              <a:buFont typeface="Wingdings" pitchFamily="2" charset="2"/>
              <a:buChar char="q"/>
            </a:pPr>
            <a:endParaRPr lang="en-US" sz="2800" b="1" dirty="0">
              <a:latin typeface="Arial"/>
              <a:cs typeface="Arial"/>
            </a:endParaRPr>
          </a:p>
          <a:p>
            <a:pPr marL="530352" lvl="1" indent="0">
              <a:buNone/>
            </a:pPr>
            <a:endParaRPr lang="en-US" sz="2800" b="1" dirty="0">
              <a:latin typeface="Arial"/>
              <a:cs typeface="Arial"/>
            </a:endParaRPr>
          </a:p>
          <a:p>
            <a:pPr lvl="1">
              <a:buFont typeface="Wingdings" pitchFamily="2" charset="2"/>
              <a:buChar char="q"/>
            </a:pPr>
            <a:endParaRPr lang="en-US" sz="3000" b="1" dirty="0">
              <a:latin typeface="Arial"/>
              <a:cs typeface="Arial"/>
            </a:endParaRPr>
          </a:p>
          <a:p>
            <a:pPr lvl="1">
              <a:buFont typeface="Wingdings" pitchFamily="2" charset="2"/>
              <a:buChar char="q"/>
            </a:pPr>
            <a:endParaRPr lang="en-US" sz="2800" b="1" dirty="0">
              <a:latin typeface="Arial"/>
              <a:cs typeface="Arial"/>
            </a:endParaRPr>
          </a:p>
          <a:p>
            <a:pPr lvl="1">
              <a:buFont typeface="Wingdings" pitchFamily="2" charset="2"/>
              <a:buChar char="q"/>
            </a:pPr>
            <a:endParaRPr lang="en-US" sz="2800" b="1" dirty="0">
              <a:latin typeface="Arial"/>
              <a:cs typeface="Arial"/>
            </a:endParaRPr>
          </a:p>
        </p:txBody>
      </p:sp>
      <p:sp>
        <p:nvSpPr>
          <p:cNvPr id="5" name="Footer Placeholder 1">
            <a:extLst>
              <a:ext uri="{FF2B5EF4-FFF2-40B4-BE49-F238E27FC236}">
                <a16:creationId xmlns:a16="http://schemas.microsoft.com/office/drawing/2014/main" id="{9E79D106-E367-2245-9DED-13E8D876636F}"/>
              </a:ext>
            </a:extLst>
          </p:cNvPr>
          <p:cNvSpPr>
            <a:spLocks noGrp="1"/>
          </p:cNvSpPr>
          <p:nvPr>
            <p:ph type="ftr" sz="quarter" idx="11"/>
          </p:nvPr>
        </p:nvSpPr>
        <p:spPr>
          <a:xfrm>
            <a:off x="5168623" y="6453386"/>
            <a:ext cx="7023377" cy="404614"/>
          </a:xfrm>
        </p:spPr>
        <p:txBody>
          <a:bodyPr/>
          <a:lstStyle/>
          <a:p>
            <a:pPr algn="r"/>
            <a:r>
              <a:rPr lang="en-US" sz="1600" dirty="0"/>
              <a:t>©</a:t>
            </a:r>
            <a:r>
              <a:rPr lang="en-US" dirty="0"/>
              <a:t> 2021 Full Range Health Services, LLC</a:t>
            </a:r>
          </a:p>
        </p:txBody>
      </p:sp>
    </p:spTree>
    <p:extLst>
      <p:ext uri="{BB962C8B-B14F-4D97-AF65-F5344CB8AC3E}">
        <p14:creationId xmlns:p14="http://schemas.microsoft.com/office/powerpoint/2010/main" val="26068788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E7188D-79BA-7F40-B45A-77E8F3C861F6}"/>
              </a:ext>
            </a:extLst>
          </p:cNvPr>
          <p:cNvSpPr>
            <a:spLocks noGrp="1"/>
          </p:cNvSpPr>
          <p:nvPr>
            <p:ph type="title"/>
          </p:nvPr>
        </p:nvSpPr>
        <p:spPr>
          <a:xfrm>
            <a:off x="4698699" y="2285999"/>
            <a:ext cx="7023377" cy="2540001"/>
          </a:xfrm>
        </p:spPr>
        <p:txBody>
          <a:bodyPr vert="horz" lIns="91440" tIns="45720" rIns="91440" bIns="45720" rtlCol="0" anchor="b">
            <a:normAutofit fontScale="90000"/>
          </a:bodyPr>
          <a:lstStyle/>
          <a:p>
            <a:pPr algn="ctr"/>
            <a:r>
              <a:rPr lang="en-US" sz="7200" b="1" dirty="0">
                <a:latin typeface="Arial"/>
                <a:cs typeface="Arial"/>
              </a:rPr>
              <a:t>Additional Details – EMR – </a:t>
            </a:r>
            <a:r>
              <a:rPr lang="en-US" sz="7200" dirty="0">
                <a:latin typeface="Arial"/>
                <a:cs typeface="Arial"/>
              </a:rPr>
              <a:t>Current and Past Patients</a:t>
            </a:r>
          </a:p>
        </p:txBody>
      </p:sp>
      <p:sp>
        <p:nvSpPr>
          <p:cNvPr id="5" name="Footer Placeholder 1">
            <a:extLst>
              <a:ext uri="{FF2B5EF4-FFF2-40B4-BE49-F238E27FC236}">
                <a16:creationId xmlns:a16="http://schemas.microsoft.com/office/drawing/2014/main" id="{9E79D106-E367-2245-9DED-13E8D876636F}"/>
              </a:ext>
            </a:extLst>
          </p:cNvPr>
          <p:cNvSpPr>
            <a:spLocks noGrp="1"/>
          </p:cNvSpPr>
          <p:nvPr>
            <p:ph type="ftr" sz="quarter" idx="11"/>
          </p:nvPr>
        </p:nvSpPr>
        <p:spPr>
          <a:xfrm>
            <a:off x="2584054" y="6453386"/>
            <a:ext cx="7023377" cy="404614"/>
          </a:xfrm>
        </p:spPr>
        <p:txBody>
          <a:bodyPr vert="horz" lIns="91440" tIns="45720" rIns="91440" bIns="45720" rtlCol="0" anchor="ctr">
            <a:normAutofit/>
          </a:bodyPr>
          <a:lstStyle/>
          <a:p>
            <a:pPr algn="ctr">
              <a:spcAft>
                <a:spcPts val="600"/>
              </a:spcAft>
            </a:pPr>
            <a:r>
              <a:rPr lang="en-US" kern="1200" baseline="0" dirty="0">
                <a:solidFill>
                  <a:schemeClr val="tx2"/>
                </a:solidFill>
                <a:latin typeface="+mn-lt"/>
                <a:ea typeface="+mn-ea"/>
                <a:cs typeface="+mn-cs"/>
              </a:rPr>
              <a:t>© 2021 Full Range Health Services, LLC</a:t>
            </a:r>
          </a:p>
        </p:txBody>
      </p:sp>
      <p:pic>
        <p:nvPicPr>
          <p:cNvPr id="4" name="Picture 3" descr="A picture containing flower&#10;&#10;Description automatically generated">
            <a:extLst>
              <a:ext uri="{FF2B5EF4-FFF2-40B4-BE49-F238E27FC236}">
                <a16:creationId xmlns:a16="http://schemas.microsoft.com/office/drawing/2014/main" id="{4F67974C-D1CD-4BF0-B0C5-3B75EBC0BB04}"/>
              </a:ext>
            </a:extLst>
          </p:cNvPr>
          <p:cNvPicPr>
            <a:picLocks noChangeAspect="1"/>
          </p:cNvPicPr>
          <p:nvPr/>
        </p:nvPicPr>
        <p:blipFill>
          <a:blip r:embed="rId2"/>
          <a:stretch>
            <a:fillRect/>
          </a:stretch>
        </p:blipFill>
        <p:spPr>
          <a:xfrm>
            <a:off x="1038920" y="1211075"/>
            <a:ext cx="4140915" cy="4121505"/>
          </a:xfrm>
          <a:prstGeom prst="rect">
            <a:avLst/>
          </a:prstGeom>
        </p:spPr>
      </p:pic>
    </p:spTree>
    <p:extLst>
      <p:ext uri="{BB962C8B-B14F-4D97-AF65-F5344CB8AC3E}">
        <p14:creationId xmlns:p14="http://schemas.microsoft.com/office/powerpoint/2010/main" val="17674067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E7188D-79BA-7F40-B45A-77E8F3C861F6}"/>
              </a:ext>
            </a:extLst>
          </p:cNvPr>
          <p:cNvSpPr>
            <a:spLocks noGrp="1"/>
          </p:cNvSpPr>
          <p:nvPr>
            <p:ph type="title"/>
          </p:nvPr>
        </p:nvSpPr>
        <p:spPr>
          <a:xfrm>
            <a:off x="1371600" y="685800"/>
            <a:ext cx="9601200" cy="945995"/>
          </a:xfrm>
        </p:spPr>
        <p:txBody>
          <a:bodyPr/>
          <a:lstStyle/>
          <a:p>
            <a:r>
              <a:rPr lang="en-US" dirty="0"/>
              <a:t>Additional Area for Review (Optional)</a:t>
            </a:r>
          </a:p>
        </p:txBody>
      </p:sp>
      <p:sp>
        <p:nvSpPr>
          <p:cNvPr id="3" name="Content Placeholder 2">
            <a:extLst>
              <a:ext uri="{FF2B5EF4-FFF2-40B4-BE49-F238E27FC236}">
                <a16:creationId xmlns:a16="http://schemas.microsoft.com/office/drawing/2014/main" id="{24B43E36-78D6-154E-A0E6-CF0A8E15D264}"/>
              </a:ext>
            </a:extLst>
          </p:cNvPr>
          <p:cNvSpPr>
            <a:spLocks noGrp="1"/>
          </p:cNvSpPr>
          <p:nvPr>
            <p:ph idx="1"/>
          </p:nvPr>
        </p:nvSpPr>
        <p:spPr>
          <a:xfrm>
            <a:off x="1371600" y="1456267"/>
            <a:ext cx="10214517" cy="5401733"/>
          </a:xfrm>
        </p:spPr>
        <p:txBody>
          <a:bodyPr>
            <a:normAutofit/>
          </a:bodyPr>
          <a:lstStyle/>
          <a:p>
            <a:pPr>
              <a:buFont typeface="Wingdings" pitchFamily="2" charset="2"/>
              <a:buChar char="q"/>
            </a:pPr>
            <a:endParaRPr lang="en-US" sz="2800" b="1" dirty="0">
              <a:latin typeface="Arial"/>
              <a:cs typeface="Arial"/>
            </a:endParaRPr>
          </a:p>
          <a:p>
            <a:pPr>
              <a:buFont typeface="Wingdings" pitchFamily="2" charset="2"/>
              <a:buChar char="q"/>
            </a:pPr>
            <a:r>
              <a:rPr lang="en-US" sz="2800" b="1" dirty="0">
                <a:latin typeface="Arial"/>
                <a:cs typeface="Arial"/>
              </a:rPr>
              <a:t>FOCUS Menu</a:t>
            </a:r>
          </a:p>
          <a:p>
            <a:pPr lvl="1">
              <a:buFont typeface="Wingdings" pitchFamily="2" charset="2"/>
              <a:buChar char="q"/>
            </a:pPr>
            <a:r>
              <a:rPr lang="en-US" sz="2600" dirty="0">
                <a:latin typeface="Arial"/>
                <a:cs typeface="Arial"/>
              </a:rPr>
              <a:t>Patient Account Detail</a:t>
            </a:r>
          </a:p>
          <a:p>
            <a:pPr lvl="2">
              <a:buFont typeface="Wingdings" pitchFamily="2" charset="2"/>
              <a:buChar char="q"/>
            </a:pPr>
            <a:r>
              <a:rPr lang="en-US" sz="2400" dirty="0">
                <a:latin typeface="Arial"/>
                <a:cs typeface="Arial"/>
              </a:rPr>
              <a:t>Breaks down each DOS by insurance payer and lists what the insurance company paid and the reason code for why the insurance company transferred a portion of the balance to the patient. </a:t>
            </a:r>
          </a:p>
          <a:p>
            <a:pPr lvl="1">
              <a:buFont typeface="Wingdings" pitchFamily="2" charset="2"/>
              <a:buChar char="q"/>
            </a:pPr>
            <a:endParaRPr lang="en-US" sz="2600" b="1" dirty="0">
              <a:latin typeface="Arial"/>
              <a:cs typeface="Arial"/>
            </a:endParaRPr>
          </a:p>
          <a:p>
            <a:pPr>
              <a:buFont typeface="Wingdings" pitchFamily="2" charset="2"/>
              <a:buChar char="q"/>
            </a:pPr>
            <a:r>
              <a:rPr lang="en-US" sz="2600" b="1" dirty="0">
                <a:latin typeface="Arial"/>
                <a:cs typeface="Arial"/>
              </a:rPr>
              <a:t>Also Identifies any DOS still outstanding </a:t>
            </a:r>
          </a:p>
          <a:p>
            <a:pPr lvl="1">
              <a:buFont typeface="Wingdings" pitchFamily="2" charset="2"/>
              <a:buChar char="q"/>
            </a:pPr>
            <a:endParaRPr lang="en-US" sz="2600" dirty="0">
              <a:latin typeface="Arial"/>
              <a:cs typeface="Arial"/>
            </a:endParaRPr>
          </a:p>
          <a:p>
            <a:pPr marL="3730752" lvl="8" indent="0">
              <a:buNone/>
            </a:pPr>
            <a:endParaRPr lang="en-US" sz="2200" dirty="0">
              <a:latin typeface="Arial"/>
              <a:cs typeface="Arial"/>
            </a:endParaRPr>
          </a:p>
          <a:p>
            <a:pPr>
              <a:buFont typeface="Wingdings" pitchFamily="2" charset="2"/>
              <a:buChar char="q"/>
            </a:pPr>
            <a:endParaRPr lang="en-US" sz="2800" b="1" dirty="0">
              <a:latin typeface="Arial"/>
              <a:cs typeface="Arial"/>
            </a:endParaRPr>
          </a:p>
          <a:p>
            <a:pPr lvl="1">
              <a:buFont typeface="Wingdings" pitchFamily="2" charset="2"/>
              <a:buChar char="q"/>
            </a:pPr>
            <a:endParaRPr lang="en-US" sz="3000" b="1" dirty="0">
              <a:latin typeface="Arial"/>
              <a:cs typeface="Arial"/>
            </a:endParaRPr>
          </a:p>
          <a:p>
            <a:pPr lvl="1">
              <a:buFont typeface="Wingdings" pitchFamily="2" charset="2"/>
              <a:buChar char="q"/>
            </a:pPr>
            <a:endParaRPr lang="en-US" sz="2800" b="1" dirty="0">
              <a:latin typeface="Arial"/>
              <a:cs typeface="Arial"/>
            </a:endParaRPr>
          </a:p>
          <a:p>
            <a:pPr lvl="1">
              <a:buFont typeface="Wingdings" pitchFamily="2" charset="2"/>
              <a:buChar char="q"/>
            </a:pPr>
            <a:endParaRPr lang="en-US" sz="2800" b="1" dirty="0">
              <a:latin typeface="Arial"/>
              <a:cs typeface="Arial"/>
            </a:endParaRPr>
          </a:p>
        </p:txBody>
      </p:sp>
      <p:sp>
        <p:nvSpPr>
          <p:cNvPr id="5" name="Footer Placeholder 1">
            <a:extLst>
              <a:ext uri="{FF2B5EF4-FFF2-40B4-BE49-F238E27FC236}">
                <a16:creationId xmlns:a16="http://schemas.microsoft.com/office/drawing/2014/main" id="{9E79D106-E367-2245-9DED-13E8D876636F}"/>
              </a:ext>
            </a:extLst>
          </p:cNvPr>
          <p:cNvSpPr>
            <a:spLocks noGrp="1"/>
          </p:cNvSpPr>
          <p:nvPr>
            <p:ph type="ftr" sz="quarter" idx="11"/>
          </p:nvPr>
        </p:nvSpPr>
        <p:spPr>
          <a:xfrm>
            <a:off x="5168623" y="6455638"/>
            <a:ext cx="7023377" cy="404614"/>
          </a:xfrm>
        </p:spPr>
        <p:txBody>
          <a:bodyPr/>
          <a:lstStyle/>
          <a:p>
            <a:pPr algn="r"/>
            <a:r>
              <a:rPr lang="en-US" sz="1600" dirty="0"/>
              <a:t>©</a:t>
            </a:r>
            <a:r>
              <a:rPr lang="en-US" dirty="0"/>
              <a:t> 2021 Full Range Health Services, LLC</a:t>
            </a:r>
          </a:p>
        </p:txBody>
      </p:sp>
    </p:spTree>
    <p:extLst>
      <p:ext uri="{BB962C8B-B14F-4D97-AF65-F5344CB8AC3E}">
        <p14:creationId xmlns:p14="http://schemas.microsoft.com/office/powerpoint/2010/main" val="7964083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E7188D-79BA-7F40-B45A-77E8F3C861F6}"/>
              </a:ext>
            </a:extLst>
          </p:cNvPr>
          <p:cNvSpPr>
            <a:spLocks noGrp="1"/>
          </p:cNvSpPr>
          <p:nvPr>
            <p:ph type="title"/>
          </p:nvPr>
        </p:nvSpPr>
        <p:spPr>
          <a:xfrm>
            <a:off x="5350934" y="2286000"/>
            <a:ext cx="6371142" cy="1754308"/>
          </a:xfrm>
        </p:spPr>
        <p:txBody>
          <a:bodyPr vert="horz" lIns="91440" tIns="45720" rIns="91440" bIns="45720" rtlCol="0" anchor="b">
            <a:normAutofit fontScale="90000"/>
          </a:bodyPr>
          <a:lstStyle/>
          <a:p>
            <a:pPr algn="ctr"/>
            <a:r>
              <a:rPr lang="en-US" sz="7200" b="1" dirty="0">
                <a:latin typeface="Arial"/>
                <a:cs typeface="Arial"/>
              </a:rPr>
              <a:t>Regulation Considerations</a:t>
            </a:r>
            <a:endParaRPr lang="en-US" sz="7200" dirty="0">
              <a:latin typeface="Arial"/>
              <a:cs typeface="Arial"/>
            </a:endParaRPr>
          </a:p>
        </p:txBody>
      </p:sp>
      <p:sp>
        <p:nvSpPr>
          <p:cNvPr id="5" name="Footer Placeholder 1">
            <a:extLst>
              <a:ext uri="{FF2B5EF4-FFF2-40B4-BE49-F238E27FC236}">
                <a16:creationId xmlns:a16="http://schemas.microsoft.com/office/drawing/2014/main" id="{9E79D106-E367-2245-9DED-13E8D876636F}"/>
              </a:ext>
            </a:extLst>
          </p:cNvPr>
          <p:cNvSpPr>
            <a:spLocks noGrp="1"/>
          </p:cNvSpPr>
          <p:nvPr>
            <p:ph type="ftr" sz="quarter" idx="11"/>
          </p:nvPr>
        </p:nvSpPr>
        <p:spPr>
          <a:xfrm>
            <a:off x="2584054" y="6453386"/>
            <a:ext cx="7023377" cy="404614"/>
          </a:xfrm>
        </p:spPr>
        <p:txBody>
          <a:bodyPr vert="horz" lIns="91440" tIns="45720" rIns="91440" bIns="45720" rtlCol="0" anchor="ctr">
            <a:normAutofit/>
          </a:bodyPr>
          <a:lstStyle/>
          <a:p>
            <a:pPr algn="ctr">
              <a:spcAft>
                <a:spcPts val="600"/>
              </a:spcAft>
            </a:pPr>
            <a:r>
              <a:rPr lang="en-US" kern="1200" baseline="0" dirty="0">
                <a:solidFill>
                  <a:schemeClr val="tx2"/>
                </a:solidFill>
                <a:latin typeface="+mn-lt"/>
                <a:ea typeface="+mn-ea"/>
                <a:cs typeface="+mn-cs"/>
              </a:rPr>
              <a:t>© 2021 Full Range Health Services, LLC</a:t>
            </a:r>
          </a:p>
        </p:txBody>
      </p:sp>
      <p:pic>
        <p:nvPicPr>
          <p:cNvPr id="4" name="Picture 3" descr="A picture containing flower&#10;&#10;Description automatically generated">
            <a:extLst>
              <a:ext uri="{FF2B5EF4-FFF2-40B4-BE49-F238E27FC236}">
                <a16:creationId xmlns:a16="http://schemas.microsoft.com/office/drawing/2014/main" id="{4F67974C-D1CD-4BF0-B0C5-3B75EBC0BB04}"/>
              </a:ext>
            </a:extLst>
          </p:cNvPr>
          <p:cNvPicPr>
            <a:picLocks noChangeAspect="1"/>
          </p:cNvPicPr>
          <p:nvPr/>
        </p:nvPicPr>
        <p:blipFill>
          <a:blip r:embed="rId2"/>
          <a:stretch>
            <a:fillRect/>
          </a:stretch>
        </p:blipFill>
        <p:spPr>
          <a:xfrm>
            <a:off x="1038920" y="1211075"/>
            <a:ext cx="4140915" cy="4121505"/>
          </a:xfrm>
          <a:prstGeom prst="rect">
            <a:avLst/>
          </a:prstGeom>
        </p:spPr>
      </p:pic>
    </p:spTree>
    <p:extLst>
      <p:ext uri="{BB962C8B-B14F-4D97-AF65-F5344CB8AC3E}">
        <p14:creationId xmlns:p14="http://schemas.microsoft.com/office/powerpoint/2010/main" val="37467400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E7188D-79BA-7F40-B45A-77E8F3C861F6}"/>
              </a:ext>
            </a:extLst>
          </p:cNvPr>
          <p:cNvSpPr>
            <a:spLocks noGrp="1"/>
          </p:cNvSpPr>
          <p:nvPr>
            <p:ph type="title"/>
          </p:nvPr>
        </p:nvSpPr>
        <p:spPr>
          <a:xfrm>
            <a:off x="694266" y="347134"/>
            <a:ext cx="9601200" cy="945995"/>
          </a:xfrm>
        </p:spPr>
        <p:txBody>
          <a:bodyPr/>
          <a:lstStyle/>
          <a:p>
            <a:r>
              <a:rPr lang="en-US" dirty="0"/>
              <a:t>Fun Info! </a:t>
            </a:r>
          </a:p>
        </p:txBody>
      </p:sp>
      <p:sp>
        <p:nvSpPr>
          <p:cNvPr id="3" name="Content Placeholder 2">
            <a:extLst>
              <a:ext uri="{FF2B5EF4-FFF2-40B4-BE49-F238E27FC236}">
                <a16:creationId xmlns:a16="http://schemas.microsoft.com/office/drawing/2014/main" id="{24B43E36-78D6-154E-A0E6-CF0A8E15D264}"/>
              </a:ext>
            </a:extLst>
          </p:cNvPr>
          <p:cNvSpPr>
            <a:spLocks noGrp="1"/>
          </p:cNvSpPr>
          <p:nvPr>
            <p:ph idx="1"/>
          </p:nvPr>
        </p:nvSpPr>
        <p:spPr>
          <a:xfrm>
            <a:off x="914400" y="1293129"/>
            <a:ext cx="10671717" cy="5564871"/>
          </a:xfrm>
        </p:spPr>
        <p:txBody>
          <a:bodyPr>
            <a:normAutofit/>
          </a:bodyPr>
          <a:lstStyle/>
          <a:p>
            <a:pPr>
              <a:buFont typeface="Wingdings" pitchFamily="2" charset="2"/>
              <a:buChar char="q"/>
            </a:pPr>
            <a:r>
              <a:rPr lang="en-US" sz="2800" b="1" dirty="0">
                <a:latin typeface="Arial"/>
                <a:cs typeface="Arial"/>
              </a:rPr>
              <a:t>Timely Filing to Insurance– 365 Days </a:t>
            </a:r>
          </a:p>
          <a:p>
            <a:pPr>
              <a:buFont typeface="Wingdings" pitchFamily="2" charset="2"/>
              <a:buChar char="q"/>
            </a:pPr>
            <a:endParaRPr lang="en-US" sz="2800" b="1" dirty="0">
              <a:latin typeface="Arial"/>
              <a:cs typeface="Arial"/>
            </a:endParaRPr>
          </a:p>
          <a:p>
            <a:pPr>
              <a:buFont typeface="Wingdings" pitchFamily="2" charset="2"/>
              <a:buChar char="q"/>
            </a:pPr>
            <a:r>
              <a:rPr lang="en-US" sz="2800" b="1" dirty="0">
                <a:latin typeface="Arial"/>
                <a:cs typeface="Arial"/>
              </a:rPr>
              <a:t>Average turnaround time for a claim – 17- 45days</a:t>
            </a:r>
          </a:p>
          <a:p>
            <a:pPr lvl="1">
              <a:buFont typeface="Wingdings" pitchFamily="2" charset="2"/>
              <a:buChar char="q"/>
            </a:pPr>
            <a:r>
              <a:rPr lang="en-US" sz="2800" dirty="0">
                <a:latin typeface="Arial"/>
                <a:cs typeface="Arial"/>
              </a:rPr>
              <a:t>Claim is submitted electronically daily – only once a patient is checked in and the note is signed by therapist</a:t>
            </a:r>
          </a:p>
          <a:p>
            <a:pPr>
              <a:buFont typeface="Wingdings" pitchFamily="2" charset="2"/>
              <a:buChar char="q"/>
            </a:pPr>
            <a:endParaRPr lang="en-US" sz="2800" b="1" dirty="0">
              <a:latin typeface="Arial"/>
              <a:cs typeface="Arial"/>
            </a:endParaRPr>
          </a:p>
          <a:p>
            <a:pPr>
              <a:buFont typeface="Wingdings" pitchFamily="2" charset="2"/>
              <a:buChar char="q"/>
            </a:pPr>
            <a:r>
              <a:rPr lang="en-US" sz="2800" b="1" dirty="0">
                <a:latin typeface="Arial"/>
                <a:cs typeface="Arial"/>
              </a:rPr>
              <a:t>Writing off bad debt/ uncollected claims</a:t>
            </a:r>
          </a:p>
          <a:p>
            <a:pPr lvl="1">
              <a:buFont typeface="Wingdings" pitchFamily="2" charset="2"/>
              <a:buChar char="q"/>
            </a:pPr>
            <a:r>
              <a:rPr lang="en-US" sz="2800" dirty="0">
                <a:latin typeface="Arial"/>
                <a:cs typeface="Arial"/>
              </a:rPr>
              <a:t>Often healthcare organizations may send a client to collections for unpaid balances – </a:t>
            </a:r>
          </a:p>
          <a:p>
            <a:pPr lvl="1">
              <a:buFont typeface="Wingdings" pitchFamily="2" charset="2"/>
              <a:buChar char="q"/>
            </a:pPr>
            <a:r>
              <a:rPr lang="en-US" sz="2800" dirty="0">
                <a:latin typeface="Arial"/>
                <a:cs typeface="Arial"/>
              </a:rPr>
              <a:t>Can only write off “bad debt” or “uncollected claims” legally once we mail an invoice </a:t>
            </a:r>
          </a:p>
          <a:p>
            <a:pPr>
              <a:buFont typeface="Wingdings" pitchFamily="2" charset="2"/>
              <a:buChar char="q"/>
            </a:pPr>
            <a:endParaRPr lang="en-US" sz="2600" dirty="0">
              <a:latin typeface="Arial"/>
              <a:cs typeface="Arial"/>
            </a:endParaRPr>
          </a:p>
          <a:p>
            <a:pPr marL="3730752" lvl="8" indent="0">
              <a:buNone/>
            </a:pPr>
            <a:endParaRPr lang="en-US" sz="2200" dirty="0">
              <a:latin typeface="Arial"/>
              <a:cs typeface="Arial"/>
            </a:endParaRPr>
          </a:p>
          <a:p>
            <a:pPr>
              <a:buFont typeface="Wingdings" pitchFamily="2" charset="2"/>
              <a:buChar char="q"/>
            </a:pPr>
            <a:endParaRPr lang="en-US" sz="2800" b="1" dirty="0">
              <a:latin typeface="Arial"/>
              <a:cs typeface="Arial"/>
            </a:endParaRPr>
          </a:p>
          <a:p>
            <a:pPr lvl="1">
              <a:buFont typeface="Wingdings" pitchFamily="2" charset="2"/>
              <a:buChar char="q"/>
            </a:pPr>
            <a:endParaRPr lang="en-US" sz="3000" b="1" dirty="0">
              <a:latin typeface="Arial"/>
              <a:cs typeface="Arial"/>
            </a:endParaRPr>
          </a:p>
          <a:p>
            <a:pPr lvl="1">
              <a:buFont typeface="Wingdings" pitchFamily="2" charset="2"/>
              <a:buChar char="q"/>
            </a:pPr>
            <a:endParaRPr lang="en-US" sz="2800" b="1" dirty="0">
              <a:latin typeface="Arial"/>
              <a:cs typeface="Arial"/>
            </a:endParaRPr>
          </a:p>
          <a:p>
            <a:pPr lvl="1">
              <a:buFont typeface="Wingdings" pitchFamily="2" charset="2"/>
              <a:buChar char="q"/>
            </a:pPr>
            <a:endParaRPr lang="en-US" sz="2800" b="1" dirty="0">
              <a:latin typeface="Arial"/>
              <a:cs typeface="Arial"/>
            </a:endParaRPr>
          </a:p>
        </p:txBody>
      </p:sp>
      <p:sp>
        <p:nvSpPr>
          <p:cNvPr id="5" name="Footer Placeholder 1">
            <a:extLst>
              <a:ext uri="{FF2B5EF4-FFF2-40B4-BE49-F238E27FC236}">
                <a16:creationId xmlns:a16="http://schemas.microsoft.com/office/drawing/2014/main" id="{9E79D106-E367-2245-9DED-13E8D876636F}"/>
              </a:ext>
            </a:extLst>
          </p:cNvPr>
          <p:cNvSpPr>
            <a:spLocks noGrp="1"/>
          </p:cNvSpPr>
          <p:nvPr>
            <p:ph type="ftr" sz="quarter" idx="11"/>
          </p:nvPr>
        </p:nvSpPr>
        <p:spPr>
          <a:xfrm>
            <a:off x="5168623" y="6455638"/>
            <a:ext cx="7023377" cy="404614"/>
          </a:xfrm>
        </p:spPr>
        <p:txBody>
          <a:bodyPr/>
          <a:lstStyle/>
          <a:p>
            <a:pPr algn="r"/>
            <a:r>
              <a:rPr lang="en-US" sz="1600" dirty="0"/>
              <a:t>©</a:t>
            </a:r>
            <a:r>
              <a:rPr lang="en-US" dirty="0"/>
              <a:t> 2021 Full Range Health Services, LLC</a:t>
            </a:r>
          </a:p>
        </p:txBody>
      </p:sp>
    </p:spTree>
    <p:extLst>
      <p:ext uri="{BB962C8B-B14F-4D97-AF65-F5344CB8AC3E}">
        <p14:creationId xmlns:p14="http://schemas.microsoft.com/office/powerpoint/2010/main" val="21875067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E7188D-79BA-7F40-B45A-77E8F3C861F6}"/>
              </a:ext>
            </a:extLst>
          </p:cNvPr>
          <p:cNvSpPr>
            <a:spLocks noGrp="1"/>
          </p:cNvSpPr>
          <p:nvPr>
            <p:ph type="title"/>
          </p:nvPr>
        </p:nvSpPr>
        <p:spPr>
          <a:xfrm>
            <a:off x="4572000" y="1408846"/>
            <a:ext cx="7150076" cy="1754308"/>
          </a:xfrm>
        </p:spPr>
        <p:txBody>
          <a:bodyPr vert="horz" lIns="91440" tIns="45720" rIns="91440" bIns="45720" rtlCol="0" anchor="b">
            <a:normAutofit/>
          </a:bodyPr>
          <a:lstStyle/>
          <a:p>
            <a:r>
              <a:rPr lang="en-US" sz="4500" b="1" dirty="0">
                <a:latin typeface="Arial"/>
                <a:cs typeface="Arial"/>
              </a:rPr>
              <a:t>Question: Where does the billing process start?</a:t>
            </a:r>
            <a:endParaRPr lang="en-US" sz="4500" dirty="0">
              <a:latin typeface="Arial"/>
              <a:cs typeface="Arial"/>
            </a:endParaRPr>
          </a:p>
        </p:txBody>
      </p:sp>
      <p:sp>
        <p:nvSpPr>
          <p:cNvPr id="5" name="Footer Placeholder 1">
            <a:extLst>
              <a:ext uri="{FF2B5EF4-FFF2-40B4-BE49-F238E27FC236}">
                <a16:creationId xmlns:a16="http://schemas.microsoft.com/office/drawing/2014/main" id="{9E79D106-E367-2245-9DED-13E8D876636F}"/>
              </a:ext>
            </a:extLst>
          </p:cNvPr>
          <p:cNvSpPr>
            <a:spLocks noGrp="1"/>
          </p:cNvSpPr>
          <p:nvPr>
            <p:ph type="ftr" sz="quarter" idx="11"/>
          </p:nvPr>
        </p:nvSpPr>
        <p:spPr>
          <a:xfrm>
            <a:off x="2584054" y="6453386"/>
            <a:ext cx="7023377" cy="404614"/>
          </a:xfrm>
        </p:spPr>
        <p:txBody>
          <a:bodyPr vert="horz" lIns="91440" tIns="45720" rIns="91440" bIns="45720" rtlCol="0" anchor="ctr">
            <a:normAutofit/>
          </a:bodyPr>
          <a:lstStyle/>
          <a:p>
            <a:pPr algn="ctr">
              <a:spcAft>
                <a:spcPts val="600"/>
              </a:spcAft>
            </a:pPr>
            <a:r>
              <a:rPr lang="en-US" kern="1200" baseline="0" dirty="0">
                <a:solidFill>
                  <a:schemeClr val="tx2"/>
                </a:solidFill>
                <a:latin typeface="+mn-lt"/>
                <a:ea typeface="+mn-ea"/>
                <a:cs typeface="+mn-cs"/>
              </a:rPr>
              <a:t>© 2021 Full Range Health Services, LLC</a:t>
            </a:r>
          </a:p>
        </p:txBody>
      </p:sp>
      <p:pic>
        <p:nvPicPr>
          <p:cNvPr id="4" name="Picture 3" descr="A picture containing flower&#10;&#10;Description automatically generated">
            <a:extLst>
              <a:ext uri="{FF2B5EF4-FFF2-40B4-BE49-F238E27FC236}">
                <a16:creationId xmlns:a16="http://schemas.microsoft.com/office/drawing/2014/main" id="{4F67974C-D1CD-4BF0-B0C5-3B75EBC0BB04}"/>
              </a:ext>
            </a:extLst>
          </p:cNvPr>
          <p:cNvPicPr>
            <a:picLocks noChangeAspect="1"/>
          </p:cNvPicPr>
          <p:nvPr/>
        </p:nvPicPr>
        <p:blipFill>
          <a:blip r:embed="rId3"/>
          <a:stretch>
            <a:fillRect/>
          </a:stretch>
        </p:blipFill>
        <p:spPr>
          <a:xfrm>
            <a:off x="1038920" y="1211075"/>
            <a:ext cx="4140915" cy="4121505"/>
          </a:xfrm>
          <a:prstGeom prst="rect">
            <a:avLst/>
          </a:prstGeom>
        </p:spPr>
      </p:pic>
      <p:sp>
        <p:nvSpPr>
          <p:cNvPr id="6" name="Title 1">
            <a:extLst>
              <a:ext uri="{FF2B5EF4-FFF2-40B4-BE49-F238E27FC236}">
                <a16:creationId xmlns:a16="http://schemas.microsoft.com/office/drawing/2014/main" id="{D9F0AE19-BE2B-4365-BA24-BAFBC79E7D50}"/>
              </a:ext>
            </a:extLst>
          </p:cNvPr>
          <p:cNvSpPr txBox="1">
            <a:spLocks/>
          </p:cNvSpPr>
          <p:nvPr/>
        </p:nvSpPr>
        <p:spPr>
          <a:xfrm>
            <a:off x="4572000" y="3931116"/>
            <a:ext cx="7150076" cy="1754308"/>
          </a:xfrm>
          <a:prstGeom prst="rect">
            <a:avLst/>
          </a:prstGeom>
        </p:spPr>
        <p:txBody>
          <a:bodyPr vert="horz" lIns="91440" tIns="45720" rIns="91440" bIns="45720" rtlCol="0" anchor="b">
            <a:normAutofit/>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r>
              <a:rPr lang="en-US" sz="3600" dirty="0">
                <a:latin typeface="Arial"/>
                <a:cs typeface="Arial"/>
              </a:rPr>
              <a:t>Answer: The first conversation with a patient! Setting proper expectations is critical </a:t>
            </a:r>
          </a:p>
        </p:txBody>
      </p:sp>
    </p:spTree>
    <p:extLst>
      <p:ext uri="{BB962C8B-B14F-4D97-AF65-F5344CB8AC3E}">
        <p14:creationId xmlns:p14="http://schemas.microsoft.com/office/powerpoint/2010/main" val="2667221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E7188D-79BA-7F40-B45A-77E8F3C861F6}"/>
              </a:ext>
            </a:extLst>
          </p:cNvPr>
          <p:cNvSpPr>
            <a:spLocks noGrp="1"/>
          </p:cNvSpPr>
          <p:nvPr>
            <p:ph type="title"/>
          </p:nvPr>
        </p:nvSpPr>
        <p:spPr>
          <a:xfrm>
            <a:off x="1371600" y="685800"/>
            <a:ext cx="9601200" cy="945995"/>
          </a:xfrm>
        </p:spPr>
        <p:txBody>
          <a:bodyPr/>
          <a:lstStyle/>
          <a:p>
            <a:r>
              <a:rPr lang="en-US" dirty="0"/>
              <a:t>Background – Billing Processes</a:t>
            </a:r>
          </a:p>
        </p:txBody>
      </p:sp>
      <p:sp>
        <p:nvSpPr>
          <p:cNvPr id="3" name="Content Placeholder 2">
            <a:extLst>
              <a:ext uri="{FF2B5EF4-FFF2-40B4-BE49-F238E27FC236}">
                <a16:creationId xmlns:a16="http://schemas.microsoft.com/office/drawing/2014/main" id="{24B43E36-78D6-154E-A0E6-CF0A8E15D264}"/>
              </a:ext>
            </a:extLst>
          </p:cNvPr>
          <p:cNvSpPr>
            <a:spLocks noGrp="1"/>
          </p:cNvSpPr>
          <p:nvPr>
            <p:ph idx="1"/>
          </p:nvPr>
        </p:nvSpPr>
        <p:spPr>
          <a:xfrm>
            <a:off x="1371600" y="1456267"/>
            <a:ext cx="10214517" cy="5401733"/>
          </a:xfrm>
        </p:spPr>
        <p:txBody>
          <a:bodyPr>
            <a:normAutofit lnSpcReduction="10000"/>
          </a:bodyPr>
          <a:lstStyle/>
          <a:p>
            <a:pPr>
              <a:buFont typeface="Wingdings" pitchFamily="2" charset="2"/>
              <a:buChar char="q"/>
            </a:pPr>
            <a:r>
              <a:rPr lang="en-US" sz="2600" dirty="0">
                <a:latin typeface="Arial"/>
                <a:cs typeface="Arial"/>
              </a:rPr>
              <a:t>Insurance companies offer benefits to their beneficiaries/members based on the plan a beneficiary/member chooses at time of enrollment. </a:t>
            </a:r>
          </a:p>
          <a:p>
            <a:pPr lvl="1">
              <a:buFont typeface="Wingdings" pitchFamily="2" charset="2"/>
              <a:buChar char="q"/>
            </a:pPr>
            <a:r>
              <a:rPr lang="en-US" sz="2600" dirty="0">
                <a:latin typeface="Arial"/>
                <a:cs typeface="Arial"/>
              </a:rPr>
              <a:t>Full Range simply processes claims based on their benefits</a:t>
            </a:r>
          </a:p>
          <a:p>
            <a:pPr>
              <a:buFont typeface="Wingdings" pitchFamily="2" charset="2"/>
              <a:buChar char="q"/>
            </a:pPr>
            <a:r>
              <a:rPr lang="en-US" sz="2600" dirty="0">
                <a:latin typeface="Arial"/>
                <a:cs typeface="Arial"/>
              </a:rPr>
              <a:t>So where does our responsibly start/end: </a:t>
            </a:r>
          </a:p>
          <a:p>
            <a:pPr lvl="1">
              <a:buFont typeface="Wingdings" pitchFamily="2" charset="2"/>
              <a:buChar char="q"/>
            </a:pPr>
            <a:r>
              <a:rPr lang="en-US" sz="2600" dirty="0">
                <a:latin typeface="Arial"/>
                <a:cs typeface="Arial"/>
              </a:rPr>
              <a:t>Maintaining our education on commonly used insurance terms and insurance policies as they relate to our services</a:t>
            </a:r>
          </a:p>
          <a:p>
            <a:pPr lvl="1">
              <a:buFont typeface="Wingdings" pitchFamily="2" charset="2"/>
              <a:buChar char="q"/>
            </a:pPr>
            <a:r>
              <a:rPr lang="en-US" sz="2600" dirty="0">
                <a:latin typeface="Arial"/>
                <a:cs typeface="Arial"/>
              </a:rPr>
              <a:t>Educating the client on their plan as it related to our services.</a:t>
            </a:r>
          </a:p>
          <a:p>
            <a:pPr lvl="1">
              <a:buFont typeface="Wingdings" pitchFamily="2" charset="2"/>
              <a:buChar char="q"/>
            </a:pPr>
            <a:r>
              <a:rPr lang="en-US" sz="2600" dirty="0">
                <a:latin typeface="Arial"/>
                <a:cs typeface="Arial"/>
              </a:rPr>
              <a:t>We are responsible to the Insurance Company to uphold their insurance benefit details with response to the services we provide to their members. This includes timely submission of claims and timely mailing of patient invoices should the be needed.   </a:t>
            </a:r>
          </a:p>
          <a:p>
            <a:pPr>
              <a:buFont typeface="Wingdings" pitchFamily="2" charset="2"/>
              <a:buChar char="q"/>
            </a:pPr>
            <a:endParaRPr lang="en-US" sz="2800" b="1" dirty="0">
              <a:latin typeface="Arial"/>
              <a:cs typeface="Arial"/>
            </a:endParaRPr>
          </a:p>
          <a:p>
            <a:pPr lvl="1">
              <a:buFont typeface="Wingdings" pitchFamily="2" charset="2"/>
              <a:buChar char="q"/>
            </a:pPr>
            <a:endParaRPr lang="en-US" sz="3000" b="1" dirty="0">
              <a:latin typeface="Arial"/>
              <a:cs typeface="Arial"/>
            </a:endParaRPr>
          </a:p>
          <a:p>
            <a:pPr lvl="1">
              <a:buFont typeface="Wingdings" pitchFamily="2" charset="2"/>
              <a:buChar char="q"/>
            </a:pPr>
            <a:endParaRPr lang="en-US" sz="2800" b="1" dirty="0">
              <a:latin typeface="Arial"/>
              <a:cs typeface="Arial"/>
            </a:endParaRPr>
          </a:p>
          <a:p>
            <a:pPr lvl="1">
              <a:buFont typeface="Wingdings" pitchFamily="2" charset="2"/>
              <a:buChar char="q"/>
            </a:pPr>
            <a:endParaRPr lang="en-US" sz="2800" b="1" dirty="0">
              <a:latin typeface="Arial"/>
              <a:cs typeface="Arial"/>
            </a:endParaRPr>
          </a:p>
        </p:txBody>
      </p:sp>
      <p:sp>
        <p:nvSpPr>
          <p:cNvPr id="5" name="Footer Placeholder 1">
            <a:extLst>
              <a:ext uri="{FF2B5EF4-FFF2-40B4-BE49-F238E27FC236}">
                <a16:creationId xmlns:a16="http://schemas.microsoft.com/office/drawing/2014/main" id="{9E79D106-E367-2245-9DED-13E8D876636F}"/>
              </a:ext>
            </a:extLst>
          </p:cNvPr>
          <p:cNvSpPr>
            <a:spLocks noGrp="1"/>
          </p:cNvSpPr>
          <p:nvPr>
            <p:ph type="ftr" sz="quarter" idx="11"/>
          </p:nvPr>
        </p:nvSpPr>
        <p:spPr>
          <a:xfrm>
            <a:off x="5168623" y="6455638"/>
            <a:ext cx="7023377" cy="404614"/>
          </a:xfrm>
        </p:spPr>
        <p:txBody>
          <a:bodyPr/>
          <a:lstStyle/>
          <a:p>
            <a:pPr algn="r"/>
            <a:r>
              <a:rPr lang="en-US" sz="1600" dirty="0"/>
              <a:t>©</a:t>
            </a:r>
            <a:r>
              <a:rPr lang="en-US" dirty="0"/>
              <a:t> 2021 Full Range Health Services, LLC</a:t>
            </a:r>
          </a:p>
        </p:txBody>
      </p:sp>
    </p:spTree>
    <p:extLst>
      <p:ext uri="{BB962C8B-B14F-4D97-AF65-F5344CB8AC3E}">
        <p14:creationId xmlns:p14="http://schemas.microsoft.com/office/powerpoint/2010/main" val="26150021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E7188D-79BA-7F40-B45A-77E8F3C861F6}"/>
              </a:ext>
            </a:extLst>
          </p:cNvPr>
          <p:cNvSpPr>
            <a:spLocks noGrp="1"/>
          </p:cNvSpPr>
          <p:nvPr>
            <p:ph type="title"/>
          </p:nvPr>
        </p:nvSpPr>
        <p:spPr>
          <a:xfrm>
            <a:off x="1371600" y="685800"/>
            <a:ext cx="9601200" cy="945995"/>
          </a:xfrm>
        </p:spPr>
        <p:txBody>
          <a:bodyPr>
            <a:normAutofit/>
          </a:bodyPr>
          <a:lstStyle/>
          <a:p>
            <a:r>
              <a:rPr lang="en-US" dirty="0"/>
              <a:t>Background – Billing Processes </a:t>
            </a:r>
            <a:r>
              <a:rPr lang="en-US" sz="2400" dirty="0"/>
              <a:t>(Continued)</a:t>
            </a:r>
          </a:p>
        </p:txBody>
      </p:sp>
      <p:sp>
        <p:nvSpPr>
          <p:cNvPr id="3" name="Content Placeholder 2">
            <a:extLst>
              <a:ext uri="{FF2B5EF4-FFF2-40B4-BE49-F238E27FC236}">
                <a16:creationId xmlns:a16="http://schemas.microsoft.com/office/drawing/2014/main" id="{24B43E36-78D6-154E-A0E6-CF0A8E15D264}"/>
              </a:ext>
            </a:extLst>
          </p:cNvPr>
          <p:cNvSpPr>
            <a:spLocks noGrp="1"/>
          </p:cNvSpPr>
          <p:nvPr>
            <p:ph idx="1"/>
          </p:nvPr>
        </p:nvSpPr>
        <p:spPr>
          <a:xfrm>
            <a:off x="1371600" y="1456267"/>
            <a:ext cx="10214517" cy="5401733"/>
          </a:xfrm>
        </p:spPr>
        <p:txBody>
          <a:bodyPr>
            <a:normAutofit/>
          </a:bodyPr>
          <a:lstStyle/>
          <a:p>
            <a:pPr>
              <a:buFont typeface="Wingdings" pitchFamily="2" charset="2"/>
              <a:buChar char="q"/>
            </a:pPr>
            <a:r>
              <a:rPr lang="en-US" sz="2800" b="1" dirty="0">
                <a:latin typeface="Arial"/>
                <a:cs typeface="Arial"/>
              </a:rPr>
              <a:t>Our goal is to provide excellent customer service. </a:t>
            </a:r>
          </a:p>
          <a:p>
            <a:pPr lvl="1">
              <a:buFont typeface="Wingdings" pitchFamily="2" charset="2"/>
              <a:buChar char="q"/>
            </a:pPr>
            <a:r>
              <a:rPr lang="en-US" sz="2800" dirty="0">
                <a:latin typeface="Arial"/>
                <a:cs typeface="Arial"/>
              </a:rPr>
              <a:t>The key to this is patience, humility, honesty and individual education.</a:t>
            </a:r>
            <a:endParaRPr lang="en-US" sz="2600" dirty="0">
              <a:latin typeface="Arial"/>
              <a:cs typeface="Arial"/>
            </a:endParaRPr>
          </a:p>
          <a:p>
            <a:pPr>
              <a:buFont typeface="Wingdings" pitchFamily="2" charset="2"/>
              <a:buChar char="q"/>
            </a:pPr>
            <a:endParaRPr lang="en-US" sz="2800" b="1" dirty="0">
              <a:latin typeface="Arial"/>
              <a:cs typeface="Arial"/>
            </a:endParaRPr>
          </a:p>
          <a:p>
            <a:pPr>
              <a:buFont typeface="Wingdings" pitchFamily="2" charset="2"/>
              <a:buChar char="q"/>
            </a:pPr>
            <a:r>
              <a:rPr lang="en-US" sz="2800" b="1" dirty="0">
                <a:latin typeface="Arial"/>
                <a:cs typeface="Arial"/>
              </a:rPr>
              <a:t>A client's bill is based on the patient's insurance… </a:t>
            </a:r>
            <a:r>
              <a:rPr lang="en-US" sz="2800" b="1" i="1" dirty="0">
                <a:latin typeface="Arial"/>
                <a:cs typeface="Arial"/>
              </a:rPr>
              <a:t>not Full Range’s billing practices</a:t>
            </a:r>
            <a:r>
              <a:rPr lang="en-US" sz="2800" b="1" dirty="0">
                <a:latin typeface="Arial"/>
                <a:cs typeface="Arial"/>
              </a:rPr>
              <a:t>. </a:t>
            </a:r>
          </a:p>
          <a:p>
            <a:pPr>
              <a:buFont typeface="Wingdings" pitchFamily="2" charset="2"/>
              <a:buChar char="q"/>
            </a:pPr>
            <a:endParaRPr lang="en-US" sz="2800" b="1" dirty="0">
              <a:latin typeface="Arial"/>
              <a:cs typeface="Arial"/>
            </a:endParaRPr>
          </a:p>
          <a:p>
            <a:pPr>
              <a:buFont typeface="Wingdings" pitchFamily="2" charset="2"/>
              <a:buChar char="q"/>
            </a:pPr>
            <a:r>
              <a:rPr lang="en-US" sz="2800" b="1" dirty="0">
                <a:latin typeface="Arial"/>
                <a:cs typeface="Arial"/>
              </a:rPr>
              <a:t>Often just listing to the patient, educating them on their insurance benefits and the reasons for any potential balance is all they want.</a:t>
            </a:r>
            <a:endParaRPr lang="en-US" sz="2600" dirty="0">
              <a:latin typeface="Arial"/>
              <a:cs typeface="Arial"/>
            </a:endParaRPr>
          </a:p>
          <a:p>
            <a:pPr marL="3730752" lvl="8" indent="0">
              <a:buNone/>
            </a:pPr>
            <a:endParaRPr lang="en-US" sz="2200" dirty="0">
              <a:latin typeface="Arial"/>
              <a:cs typeface="Arial"/>
            </a:endParaRPr>
          </a:p>
          <a:p>
            <a:pPr>
              <a:buFont typeface="Wingdings" pitchFamily="2" charset="2"/>
              <a:buChar char="q"/>
            </a:pPr>
            <a:endParaRPr lang="en-US" sz="2800" b="1" dirty="0">
              <a:latin typeface="Arial"/>
              <a:cs typeface="Arial"/>
            </a:endParaRPr>
          </a:p>
          <a:p>
            <a:pPr lvl="1">
              <a:buFont typeface="Wingdings" pitchFamily="2" charset="2"/>
              <a:buChar char="q"/>
            </a:pPr>
            <a:endParaRPr lang="en-US" sz="3000" b="1" dirty="0">
              <a:latin typeface="Arial"/>
              <a:cs typeface="Arial"/>
            </a:endParaRPr>
          </a:p>
          <a:p>
            <a:pPr lvl="1">
              <a:buFont typeface="Wingdings" pitchFamily="2" charset="2"/>
              <a:buChar char="q"/>
            </a:pPr>
            <a:endParaRPr lang="en-US" sz="2800" b="1" dirty="0">
              <a:latin typeface="Arial"/>
              <a:cs typeface="Arial"/>
            </a:endParaRPr>
          </a:p>
          <a:p>
            <a:pPr lvl="1">
              <a:buFont typeface="Wingdings" pitchFamily="2" charset="2"/>
              <a:buChar char="q"/>
            </a:pPr>
            <a:endParaRPr lang="en-US" sz="2800" b="1" dirty="0">
              <a:latin typeface="Arial"/>
              <a:cs typeface="Arial"/>
            </a:endParaRPr>
          </a:p>
        </p:txBody>
      </p:sp>
      <p:sp>
        <p:nvSpPr>
          <p:cNvPr id="5" name="Footer Placeholder 1">
            <a:extLst>
              <a:ext uri="{FF2B5EF4-FFF2-40B4-BE49-F238E27FC236}">
                <a16:creationId xmlns:a16="http://schemas.microsoft.com/office/drawing/2014/main" id="{9E79D106-E367-2245-9DED-13E8D876636F}"/>
              </a:ext>
            </a:extLst>
          </p:cNvPr>
          <p:cNvSpPr>
            <a:spLocks noGrp="1"/>
          </p:cNvSpPr>
          <p:nvPr>
            <p:ph type="ftr" sz="quarter" idx="11"/>
          </p:nvPr>
        </p:nvSpPr>
        <p:spPr>
          <a:xfrm>
            <a:off x="5168623" y="6455638"/>
            <a:ext cx="7023377" cy="404614"/>
          </a:xfrm>
        </p:spPr>
        <p:txBody>
          <a:bodyPr/>
          <a:lstStyle/>
          <a:p>
            <a:pPr algn="r"/>
            <a:r>
              <a:rPr lang="en-US" sz="1600" dirty="0"/>
              <a:t>©</a:t>
            </a:r>
            <a:r>
              <a:rPr lang="en-US" dirty="0"/>
              <a:t> 2021 Full Range Health Services, LLC</a:t>
            </a:r>
          </a:p>
        </p:txBody>
      </p:sp>
    </p:spTree>
    <p:extLst>
      <p:ext uri="{BB962C8B-B14F-4D97-AF65-F5344CB8AC3E}">
        <p14:creationId xmlns:p14="http://schemas.microsoft.com/office/powerpoint/2010/main" val="36778010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E7188D-79BA-7F40-B45A-77E8F3C861F6}"/>
              </a:ext>
            </a:extLst>
          </p:cNvPr>
          <p:cNvSpPr>
            <a:spLocks noGrp="1"/>
          </p:cNvSpPr>
          <p:nvPr>
            <p:ph type="title"/>
          </p:nvPr>
        </p:nvSpPr>
        <p:spPr>
          <a:xfrm>
            <a:off x="4572000" y="1408846"/>
            <a:ext cx="7150076" cy="1754308"/>
          </a:xfrm>
        </p:spPr>
        <p:txBody>
          <a:bodyPr vert="horz" lIns="91440" tIns="45720" rIns="91440" bIns="45720" rtlCol="0" anchor="b">
            <a:normAutofit/>
          </a:bodyPr>
          <a:lstStyle/>
          <a:p>
            <a:pPr algn="ctr"/>
            <a:r>
              <a:rPr lang="en-US" sz="4500" b="1" dirty="0">
                <a:latin typeface="Arial"/>
                <a:cs typeface="Arial"/>
              </a:rPr>
              <a:t>Important Commonly User Insurance Terms</a:t>
            </a:r>
            <a:endParaRPr lang="en-US" sz="4500" dirty="0">
              <a:latin typeface="Arial"/>
              <a:cs typeface="Arial"/>
            </a:endParaRPr>
          </a:p>
        </p:txBody>
      </p:sp>
      <p:sp>
        <p:nvSpPr>
          <p:cNvPr id="5" name="Footer Placeholder 1">
            <a:extLst>
              <a:ext uri="{FF2B5EF4-FFF2-40B4-BE49-F238E27FC236}">
                <a16:creationId xmlns:a16="http://schemas.microsoft.com/office/drawing/2014/main" id="{9E79D106-E367-2245-9DED-13E8D876636F}"/>
              </a:ext>
            </a:extLst>
          </p:cNvPr>
          <p:cNvSpPr>
            <a:spLocks noGrp="1"/>
          </p:cNvSpPr>
          <p:nvPr>
            <p:ph type="ftr" sz="quarter" idx="11"/>
          </p:nvPr>
        </p:nvSpPr>
        <p:spPr>
          <a:xfrm>
            <a:off x="2584054" y="6453386"/>
            <a:ext cx="7023377" cy="404614"/>
          </a:xfrm>
        </p:spPr>
        <p:txBody>
          <a:bodyPr vert="horz" lIns="91440" tIns="45720" rIns="91440" bIns="45720" rtlCol="0" anchor="ctr">
            <a:normAutofit/>
          </a:bodyPr>
          <a:lstStyle/>
          <a:p>
            <a:pPr algn="ctr">
              <a:spcAft>
                <a:spcPts val="600"/>
              </a:spcAft>
            </a:pPr>
            <a:r>
              <a:rPr lang="en-US" kern="1200" baseline="0" dirty="0">
                <a:solidFill>
                  <a:schemeClr val="tx2"/>
                </a:solidFill>
                <a:latin typeface="+mn-lt"/>
                <a:ea typeface="+mn-ea"/>
                <a:cs typeface="+mn-cs"/>
              </a:rPr>
              <a:t>© 2021 Full Range Health Services, LLC</a:t>
            </a:r>
          </a:p>
        </p:txBody>
      </p:sp>
      <p:pic>
        <p:nvPicPr>
          <p:cNvPr id="4" name="Picture 3" descr="A picture containing flower&#10;&#10;Description automatically generated">
            <a:extLst>
              <a:ext uri="{FF2B5EF4-FFF2-40B4-BE49-F238E27FC236}">
                <a16:creationId xmlns:a16="http://schemas.microsoft.com/office/drawing/2014/main" id="{4F67974C-D1CD-4BF0-B0C5-3B75EBC0BB04}"/>
              </a:ext>
            </a:extLst>
          </p:cNvPr>
          <p:cNvPicPr>
            <a:picLocks noChangeAspect="1"/>
          </p:cNvPicPr>
          <p:nvPr/>
        </p:nvPicPr>
        <p:blipFill>
          <a:blip r:embed="rId2"/>
          <a:stretch>
            <a:fillRect/>
          </a:stretch>
        </p:blipFill>
        <p:spPr>
          <a:xfrm>
            <a:off x="1038920" y="1211075"/>
            <a:ext cx="4140915" cy="4121505"/>
          </a:xfrm>
          <a:prstGeom prst="rect">
            <a:avLst/>
          </a:prstGeom>
        </p:spPr>
      </p:pic>
    </p:spTree>
    <p:extLst>
      <p:ext uri="{BB962C8B-B14F-4D97-AF65-F5344CB8AC3E}">
        <p14:creationId xmlns:p14="http://schemas.microsoft.com/office/powerpoint/2010/main" val="29947895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E7188D-79BA-7F40-B45A-77E8F3C861F6}"/>
              </a:ext>
            </a:extLst>
          </p:cNvPr>
          <p:cNvSpPr>
            <a:spLocks noGrp="1"/>
          </p:cNvSpPr>
          <p:nvPr>
            <p:ph type="title"/>
          </p:nvPr>
        </p:nvSpPr>
        <p:spPr>
          <a:xfrm>
            <a:off x="1371600" y="685800"/>
            <a:ext cx="9601200" cy="945995"/>
          </a:xfrm>
        </p:spPr>
        <p:txBody>
          <a:bodyPr/>
          <a:lstStyle/>
          <a:p>
            <a:r>
              <a:rPr lang="en-US" dirty="0"/>
              <a:t>Insurance Term - Deductible</a:t>
            </a:r>
          </a:p>
        </p:txBody>
      </p:sp>
      <p:sp>
        <p:nvSpPr>
          <p:cNvPr id="3" name="Content Placeholder 2">
            <a:extLst>
              <a:ext uri="{FF2B5EF4-FFF2-40B4-BE49-F238E27FC236}">
                <a16:creationId xmlns:a16="http://schemas.microsoft.com/office/drawing/2014/main" id="{24B43E36-78D6-154E-A0E6-CF0A8E15D264}"/>
              </a:ext>
            </a:extLst>
          </p:cNvPr>
          <p:cNvSpPr>
            <a:spLocks noGrp="1"/>
          </p:cNvSpPr>
          <p:nvPr>
            <p:ph idx="1"/>
          </p:nvPr>
        </p:nvSpPr>
        <p:spPr>
          <a:xfrm>
            <a:off x="1371600" y="1456267"/>
            <a:ext cx="10214517" cy="5401733"/>
          </a:xfrm>
        </p:spPr>
        <p:txBody>
          <a:bodyPr>
            <a:normAutofit/>
          </a:bodyPr>
          <a:lstStyle/>
          <a:p>
            <a:pPr>
              <a:buFont typeface="Wingdings" pitchFamily="2" charset="2"/>
              <a:buChar char="q"/>
            </a:pPr>
            <a:r>
              <a:rPr lang="en-US" sz="2600" b="1" dirty="0">
                <a:latin typeface="Arial"/>
                <a:cs typeface="Arial"/>
              </a:rPr>
              <a:t>Description of Term</a:t>
            </a:r>
          </a:p>
          <a:p>
            <a:pPr lvl="1">
              <a:buFont typeface="Wingdings" pitchFamily="2" charset="2"/>
              <a:buChar char="q"/>
            </a:pPr>
            <a:r>
              <a:rPr lang="en-US" sz="2600" i="0" dirty="0">
                <a:latin typeface="Arial"/>
                <a:cs typeface="Arial"/>
              </a:rPr>
              <a:t>Refers to a fixed amount the member is responsible for paying before the insurance company begins to contribute towards services. This is typically an annual total that is pegged to the calendar year. Some plans may alter from the annual cycle </a:t>
            </a:r>
          </a:p>
          <a:p>
            <a:pPr lvl="2">
              <a:buFont typeface="Wingdings" pitchFamily="2" charset="2"/>
              <a:buChar char="q"/>
            </a:pPr>
            <a:r>
              <a:rPr lang="en-US" sz="2400" i="0" dirty="0">
                <a:latin typeface="Arial"/>
                <a:cs typeface="Arial"/>
              </a:rPr>
              <a:t>Teachers Unions for example are often July 1 to June 30. </a:t>
            </a:r>
            <a:endParaRPr lang="en-US" sz="2600" b="1" dirty="0">
              <a:latin typeface="Arial"/>
              <a:cs typeface="Arial"/>
            </a:endParaRPr>
          </a:p>
          <a:p>
            <a:pPr>
              <a:buFont typeface="Wingdings" pitchFamily="2" charset="2"/>
              <a:buChar char="q"/>
            </a:pPr>
            <a:r>
              <a:rPr lang="en-US" sz="2600" b="1" dirty="0">
                <a:latin typeface="Arial"/>
                <a:cs typeface="Arial"/>
              </a:rPr>
              <a:t>Example</a:t>
            </a:r>
          </a:p>
          <a:p>
            <a:pPr lvl="1">
              <a:buFont typeface="Wingdings" pitchFamily="2" charset="2"/>
              <a:buChar char="q"/>
            </a:pPr>
            <a:r>
              <a:rPr lang="en-US" sz="2600" i="0" dirty="0">
                <a:latin typeface="Arial"/>
                <a:cs typeface="Arial"/>
              </a:rPr>
              <a:t>A patient with an $800 deductible will pay the first $800 of associated charged before the insurance plan starts contributing.</a:t>
            </a:r>
          </a:p>
          <a:p>
            <a:pPr lvl="1">
              <a:buFont typeface="Wingdings" pitchFamily="2" charset="2"/>
              <a:buChar char="q"/>
            </a:pPr>
            <a:r>
              <a:rPr lang="en-US" sz="2600" i="0" dirty="0">
                <a:latin typeface="Arial"/>
                <a:cs typeface="Arial"/>
              </a:rPr>
              <a:t>This includes the sum of all healthcare claims during associated time period.  </a:t>
            </a:r>
          </a:p>
          <a:p>
            <a:pPr lvl="1">
              <a:buFont typeface="Wingdings" pitchFamily="2" charset="2"/>
              <a:buChar char="q"/>
            </a:pPr>
            <a:endParaRPr lang="en-US" sz="3000" b="1" dirty="0">
              <a:latin typeface="Arial"/>
              <a:cs typeface="Arial"/>
            </a:endParaRPr>
          </a:p>
          <a:p>
            <a:pPr lvl="1">
              <a:buFont typeface="Wingdings" pitchFamily="2" charset="2"/>
              <a:buChar char="q"/>
            </a:pPr>
            <a:endParaRPr lang="en-US" sz="2800" b="1" dirty="0">
              <a:latin typeface="Arial"/>
              <a:cs typeface="Arial"/>
            </a:endParaRPr>
          </a:p>
          <a:p>
            <a:pPr lvl="1">
              <a:buFont typeface="Wingdings" pitchFamily="2" charset="2"/>
              <a:buChar char="q"/>
            </a:pPr>
            <a:endParaRPr lang="en-US" sz="2800" b="1" dirty="0">
              <a:latin typeface="Arial"/>
              <a:cs typeface="Arial"/>
            </a:endParaRPr>
          </a:p>
        </p:txBody>
      </p:sp>
      <p:sp>
        <p:nvSpPr>
          <p:cNvPr id="5" name="Footer Placeholder 1">
            <a:extLst>
              <a:ext uri="{FF2B5EF4-FFF2-40B4-BE49-F238E27FC236}">
                <a16:creationId xmlns:a16="http://schemas.microsoft.com/office/drawing/2014/main" id="{9E79D106-E367-2245-9DED-13E8D876636F}"/>
              </a:ext>
            </a:extLst>
          </p:cNvPr>
          <p:cNvSpPr>
            <a:spLocks noGrp="1"/>
          </p:cNvSpPr>
          <p:nvPr>
            <p:ph type="ftr" sz="quarter" idx="11"/>
          </p:nvPr>
        </p:nvSpPr>
        <p:spPr>
          <a:xfrm>
            <a:off x="5168623" y="6455638"/>
            <a:ext cx="7023377" cy="404614"/>
          </a:xfrm>
        </p:spPr>
        <p:txBody>
          <a:bodyPr/>
          <a:lstStyle/>
          <a:p>
            <a:pPr algn="r"/>
            <a:r>
              <a:rPr lang="en-US" sz="1600" dirty="0"/>
              <a:t>©</a:t>
            </a:r>
            <a:r>
              <a:rPr lang="en-US" dirty="0"/>
              <a:t> 2021 Full Range Health Services, LLC</a:t>
            </a:r>
          </a:p>
        </p:txBody>
      </p:sp>
    </p:spTree>
    <p:extLst>
      <p:ext uri="{BB962C8B-B14F-4D97-AF65-F5344CB8AC3E}">
        <p14:creationId xmlns:p14="http://schemas.microsoft.com/office/powerpoint/2010/main" val="17415800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E7188D-79BA-7F40-B45A-77E8F3C861F6}"/>
              </a:ext>
            </a:extLst>
          </p:cNvPr>
          <p:cNvSpPr>
            <a:spLocks noGrp="1"/>
          </p:cNvSpPr>
          <p:nvPr>
            <p:ph type="title"/>
          </p:nvPr>
        </p:nvSpPr>
        <p:spPr>
          <a:xfrm>
            <a:off x="1371600" y="685800"/>
            <a:ext cx="9601200" cy="945995"/>
          </a:xfrm>
        </p:spPr>
        <p:txBody>
          <a:bodyPr>
            <a:normAutofit/>
          </a:bodyPr>
          <a:lstStyle/>
          <a:p>
            <a:r>
              <a:rPr lang="en-US" dirty="0"/>
              <a:t>Insurance Term – Copayment “Copay”</a:t>
            </a:r>
          </a:p>
        </p:txBody>
      </p:sp>
      <p:sp>
        <p:nvSpPr>
          <p:cNvPr id="3" name="Content Placeholder 2">
            <a:extLst>
              <a:ext uri="{FF2B5EF4-FFF2-40B4-BE49-F238E27FC236}">
                <a16:creationId xmlns:a16="http://schemas.microsoft.com/office/drawing/2014/main" id="{24B43E36-78D6-154E-A0E6-CF0A8E15D264}"/>
              </a:ext>
            </a:extLst>
          </p:cNvPr>
          <p:cNvSpPr>
            <a:spLocks noGrp="1"/>
          </p:cNvSpPr>
          <p:nvPr>
            <p:ph idx="1"/>
          </p:nvPr>
        </p:nvSpPr>
        <p:spPr>
          <a:xfrm>
            <a:off x="1371600" y="1456267"/>
            <a:ext cx="10214517" cy="5401733"/>
          </a:xfrm>
        </p:spPr>
        <p:txBody>
          <a:bodyPr>
            <a:normAutofit/>
          </a:bodyPr>
          <a:lstStyle/>
          <a:p>
            <a:pPr>
              <a:buFont typeface="Wingdings" pitchFamily="2" charset="2"/>
              <a:buChar char="q"/>
            </a:pPr>
            <a:r>
              <a:rPr lang="en-US" sz="2600" b="1" dirty="0">
                <a:latin typeface="Arial"/>
                <a:cs typeface="Arial"/>
              </a:rPr>
              <a:t>Description of Term</a:t>
            </a:r>
          </a:p>
          <a:p>
            <a:pPr lvl="1">
              <a:buFont typeface="Wingdings" pitchFamily="2" charset="2"/>
              <a:buChar char="q"/>
            </a:pPr>
            <a:r>
              <a:rPr lang="en-US" sz="2600" i="0" dirty="0">
                <a:latin typeface="Arial"/>
                <a:cs typeface="Arial"/>
              </a:rPr>
              <a:t>Refers to a fixed amount set by an insurance company that a patient would pay on each date of service. However, if a plan has a deductible, the deductible must first be met. </a:t>
            </a:r>
          </a:p>
          <a:p>
            <a:pPr lvl="1">
              <a:buFont typeface="Wingdings" pitchFamily="2" charset="2"/>
              <a:buChar char="q"/>
            </a:pPr>
            <a:r>
              <a:rPr lang="en-US" sz="2600" i="0" dirty="0">
                <a:latin typeface="Arial"/>
                <a:cs typeface="Arial"/>
              </a:rPr>
              <a:t>Common copay’s may be: $15, $25, or $30. </a:t>
            </a:r>
          </a:p>
          <a:p>
            <a:pPr>
              <a:buFont typeface="Wingdings" pitchFamily="2" charset="2"/>
              <a:buChar char="q"/>
            </a:pPr>
            <a:r>
              <a:rPr lang="en-US" sz="2600" b="1" dirty="0">
                <a:latin typeface="Arial"/>
                <a:cs typeface="Arial"/>
              </a:rPr>
              <a:t>Example</a:t>
            </a:r>
          </a:p>
          <a:p>
            <a:pPr lvl="1">
              <a:buFont typeface="Wingdings" pitchFamily="2" charset="2"/>
              <a:buChar char="q"/>
            </a:pPr>
            <a:r>
              <a:rPr lang="en-US" sz="2600" i="0" dirty="0">
                <a:latin typeface="Arial"/>
                <a:cs typeface="Arial"/>
              </a:rPr>
              <a:t>A with a $15 copay will be responsible for $15 at time of each visit. </a:t>
            </a:r>
          </a:p>
          <a:p>
            <a:pPr lvl="1">
              <a:buFont typeface="Wingdings" pitchFamily="2" charset="2"/>
              <a:buChar char="q"/>
            </a:pPr>
            <a:endParaRPr lang="en-US" sz="3000" b="1" dirty="0">
              <a:latin typeface="Arial"/>
              <a:cs typeface="Arial"/>
            </a:endParaRPr>
          </a:p>
          <a:p>
            <a:pPr lvl="1">
              <a:buFont typeface="Wingdings" pitchFamily="2" charset="2"/>
              <a:buChar char="q"/>
            </a:pPr>
            <a:endParaRPr lang="en-US" sz="2800" b="1" dirty="0">
              <a:latin typeface="Arial"/>
              <a:cs typeface="Arial"/>
            </a:endParaRPr>
          </a:p>
          <a:p>
            <a:pPr lvl="1">
              <a:buFont typeface="Wingdings" pitchFamily="2" charset="2"/>
              <a:buChar char="q"/>
            </a:pPr>
            <a:endParaRPr lang="en-US" sz="2800" b="1" dirty="0">
              <a:latin typeface="Arial"/>
              <a:cs typeface="Arial"/>
            </a:endParaRPr>
          </a:p>
        </p:txBody>
      </p:sp>
      <p:sp>
        <p:nvSpPr>
          <p:cNvPr id="5" name="Footer Placeholder 1">
            <a:extLst>
              <a:ext uri="{FF2B5EF4-FFF2-40B4-BE49-F238E27FC236}">
                <a16:creationId xmlns:a16="http://schemas.microsoft.com/office/drawing/2014/main" id="{9E79D106-E367-2245-9DED-13E8D876636F}"/>
              </a:ext>
            </a:extLst>
          </p:cNvPr>
          <p:cNvSpPr>
            <a:spLocks noGrp="1"/>
          </p:cNvSpPr>
          <p:nvPr>
            <p:ph type="ftr" sz="quarter" idx="11"/>
          </p:nvPr>
        </p:nvSpPr>
        <p:spPr>
          <a:xfrm>
            <a:off x="5168623" y="6455638"/>
            <a:ext cx="7023377" cy="404614"/>
          </a:xfrm>
        </p:spPr>
        <p:txBody>
          <a:bodyPr/>
          <a:lstStyle/>
          <a:p>
            <a:pPr algn="r"/>
            <a:r>
              <a:rPr lang="en-US" sz="1600" dirty="0"/>
              <a:t>©</a:t>
            </a:r>
            <a:r>
              <a:rPr lang="en-US" dirty="0"/>
              <a:t> 2021 Full Range Health Services, LLC</a:t>
            </a:r>
          </a:p>
        </p:txBody>
      </p:sp>
    </p:spTree>
    <p:extLst>
      <p:ext uri="{BB962C8B-B14F-4D97-AF65-F5344CB8AC3E}">
        <p14:creationId xmlns:p14="http://schemas.microsoft.com/office/powerpoint/2010/main" val="33694525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E7188D-79BA-7F40-B45A-77E8F3C861F6}"/>
              </a:ext>
            </a:extLst>
          </p:cNvPr>
          <p:cNvSpPr>
            <a:spLocks noGrp="1"/>
          </p:cNvSpPr>
          <p:nvPr>
            <p:ph type="title"/>
          </p:nvPr>
        </p:nvSpPr>
        <p:spPr>
          <a:xfrm>
            <a:off x="1371600" y="685800"/>
            <a:ext cx="9601200" cy="945995"/>
          </a:xfrm>
        </p:spPr>
        <p:txBody>
          <a:bodyPr/>
          <a:lstStyle/>
          <a:p>
            <a:r>
              <a:rPr lang="en-US" dirty="0"/>
              <a:t>Insurance Term – Co-Insurance</a:t>
            </a:r>
          </a:p>
        </p:txBody>
      </p:sp>
      <p:sp>
        <p:nvSpPr>
          <p:cNvPr id="3" name="Content Placeholder 2">
            <a:extLst>
              <a:ext uri="{FF2B5EF4-FFF2-40B4-BE49-F238E27FC236}">
                <a16:creationId xmlns:a16="http://schemas.microsoft.com/office/drawing/2014/main" id="{24B43E36-78D6-154E-A0E6-CF0A8E15D264}"/>
              </a:ext>
            </a:extLst>
          </p:cNvPr>
          <p:cNvSpPr>
            <a:spLocks noGrp="1"/>
          </p:cNvSpPr>
          <p:nvPr>
            <p:ph idx="1"/>
          </p:nvPr>
        </p:nvSpPr>
        <p:spPr>
          <a:xfrm>
            <a:off x="1371600" y="1456267"/>
            <a:ext cx="10214517" cy="5401733"/>
          </a:xfrm>
        </p:spPr>
        <p:txBody>
          <a:bodyPr>
            <a:normAutofit/>
          </a:bodyPr>
          <a:lstStyle/>
          <a:p>
            <a:pPr>
              <a:buFont typeface="Wingdings" pitchFamily="2" charset="2"/>
              <a:buChar char="q"/>
            </a:pPr>
            <a:r>
              <a:rPr lang="en-US" sz="2600" b="1" dirty="0">
                <a:latin typeface="Arial"/>
                <a:cs typeface="Arial"/>
              </a:rPr>
              <a:t>Description of Term</a:t>
            </a:r>
          </a:p>
          <a:p>
            <a:pPr lvl="1">
              <a:buFont typeface="Wingdings" pitchFamily="2" charset="2"/>
              <a:buChar char="q"/>
            </a:pPr>
            <a:r>
              <a:rPr lang="en-US" sz="2600" i="0" dirty="0">
                <a:latin typeface="Arial"/>
                <a:cs typeface="Arial"/>
              </a:rPr>
              <a:t>Refers to a percentage of cost for which a patient is responsible. This is an arrangement with the insurance company to share payment for health care services. This is after a deductible is met.</a:t>
            </a:r>
          </a:p>
          <a:p>
            <a:pPr lvl="1">
              <a:buFont typeface="Wingdings" pitchFamily="2" charset="2"/>
              <a:buChar char="q"/>
            </a:pPr>
            <a:r>
              <a:rPr lang="en-US" sz="2600" i="0" dirty="0">
                <a:latin typeface="Arial"/>
                <a:cs typeface="Arial"/>
              </a:rPr>
              <a:t>A common co-insurance split is 90/10 in which 90% is covered by the insurance plan</a:t>
            </a:r>
          </a:p>
          <a:p>
            <a:pPr>
              <a:buFont typeface="Wingdings" pitchFamily="2" charset="2"/>
              <a:buChar char="q"/>
            </a:pPr>
            <a:r>
              <a:rPr lang="en-US" sz="2600" b="1" dirty="0">
                <a:latin typeface="Arial"/>
                <a:cs typeface="Arial"/>
              </a:rPr>
              <a:t>Example</a:t>
            </a:r>
          </a:p>
          <a:p>
            <a:pPr lvl="1">
              <a:buFont typeface="Wingdings" pitchFamily="2" charset="2"/>
              <a:buChar char="q"/>
            </a:pPr>
            <a:r>
              <a:rPr lang="en-US" sz="2600" i="0" dirty="0">
                <a:latin typeface="Arial"/>
                <a:cs typeface="Arial"/>
              </a:rPr>
              <a:t>A patient that has a 10% co-insurance would pay $10 on a service that costs $100. </a:t>
            </a:r>
          </a:p>
          <a:p>
            <a:pPr lvl="1">
              <a:buFont typeface="Wingdings" pitchFamily="2" charset="2"/>
              <a:buChar char="q"/>
            </a:pPr>
            <a:endParaRPr lang="en-US" sz="3000" b="1" dirty="0">
              <a:latin typeface="Arial"/>
              <a:cs typeface="Arial"/>
            </a:endParaRPr>
          </a:p>
          <a:p>
            <a:pPr lvl="1">
              <a:buFont typeface="Wingdings" pitchFamily="2" charset="2"/>
              <a:buChar char="q"/>
            </a:pPr>
            <a:endParaRPr lang="en-US" sz="2800" b="1" dirty="0">
              <a:latin typeface="Arial"/>
              <a:cs typeface="Arial"/>
            </a:endParaRPr>
          </a:p>
          <a:p>
            <a:pPr lvl="1">
              <a:buFont typeface="Wingdings" pitchFamily="2" charset="2"/>
              <a:buChar char="q"/>
            </a:pPr>
            <a:endParaRPr lang="en-US" sz="2800" b="1" dirty="0">
              <a:latin typeface="Arial"/>
              <a:cs typeface="Arial"/>
            </a:endParaRPr>
          </a:p>
        </p:txBody>
      </p:sp>
      <p:sp>
        <p:nvSpPr>
          <p:cNvPr id="5" name="Footer Placeholder 1">
            <a:extLst>
              <a:ext uri="{FF2B5EF4-FFF2-40B4-BE49-F238E27FC236}">
                <a16:creationId xmlns:a16="http://schemas.microsoft.com/office/drawing/2014/main" id="{9E79D106-E367-2245-9DED-13E8D876636F}"/>
              </a:ext>
            </a:extLst>
          </p:cNvPr>
          <p:cNvSpPr>
            <a:spLocks noGrp="1"/>
          </p:cNvSpPr>
          <p:nvPr>
            <p:ph type="ftr" sz="quarter" idx="11"/>
          </p:nvPr>
        </p:nvSpPr>
        <p:spPr>
          <a:xfrm>
            <a:off x="5168623" y="6455638"/>
            <a:ext cx="7023377" cy="404614"/>
          </a:xfrm>
        </p:spPr>
        <p:txBody>
          <a:bodyPr/>
          <a:lstStyle/>
          <a:p>
            <a:pPr algn="r"/>
            <a:r>
              <a:rPr lang="en-US" sz="1600" dirty="0"/>
              <a:t>©</a:t>
            </a:r>
            <a:r>
              <a:rPr lang="en-US" dirty="0"/>
              <a:t> 2021 Full Range Health Services, LLC</a:t>
            </a:r>
          </a:p>
        </p:txBody>
      </p:sp>
    </p:spTree>
    <p:extLst>
      <p:ext uri="{BB962C8B-B14F-4D97-AF65-F5344CB8AC3E}">
        <p14:creationId xmlns:p14="http://schemas.microsoft.com/office/powerpoint/2010/main" val="4119062627"/>
      </p:ext>
    </p:extLst>
  </p:cSld>
  <p:clrMapOvr>
    <a:masterClrMapping/>
  </p:clrMapOvr>
</p:sld>
</file>

<file path=ppt/theme/theme1.xml><?xml version="1.0" encoding="utf-8"?>
<a:theme xmlns:a="http://schemas.openxmlformats.org/drawingml/2006/main" name="Crop">
  <a:themeElements>
    <a:clrScheme name="Custom 2">
      <a:dk1>
        <a:srgbClr val="002EC6"/>
      </a:dk1>
      <a:lt1>
        <a:srgbClr val="FFFFFF"/>
      </a:lt1>
      <a:dk2>
        <a:srgbClr val="002EC6"/>
      </a:dk2>
      <a:lt2>
        <a:srgbClr val="EBEBEB"/>
      </a:lt2>
      <a:accent1>
        <a:srgbClr val="002EC6"/>
      </a:accent1>
      <a:accent2>
        <a:srgbClr val="51F300"/>
      </a:accent2>
      <a:accent3>
        <a:srgbClr val="002EC6"/>
      </a:accent3>
      <a:accent4>
        <a:srgbClr val="002EC6"/>
      </a:accent4>
      <a:accent5>
        <a:srgbClr val="51F300"/>
      </a:accent5>
      <a:accent6>
        <a:srgbClr val="51F300"/>
      </a:accent6>
      <a:hlink>
        <a:srgbClr val="002EC6"/>
      </a:hlink>
      <a:folHlink>
        <a:srgbClr val="919191"/>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241</TotalTime>
  <Words>1099</Words>
  <Application>Microsoft Office PowerPoint</Application>
  <PresentationFormat>Widescreen</PresentationFormat>
  <Paragraphs>176</Paragraphs>
  <Slides>24</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Aharoni</vt:lpstr>
      <vt:lpstr>Arial</vt:lpstr>
      <vt:lpstr>Calibri</vt:lpstr>
      <vt:lpstr>Franklin Gothic Book</vt:lpstr>
      <vt:lpstr>Wingdings</vt:lpstr>
      <vt:lpstr>Crop</vt:lpstr>
      <vt:lpstr>PowerPoint Presentation</vt:lpstr>
      <vt:lpstr>Goals of Training </vt:lpstr>
      <vt:lpstr>Question: Where does the billing process start?</vt:lpstr>
      <vt:lpstr>Background – Billing Processes</vt:lpstr>
      <vt:lpstr>Background – Billing Processes (Continued)</vt:lpstr>
      <vt:lpstr>Important Commonly User Insurance Terms</vt:lpstr>
      <vt:lpstr>Insurance Term - Deductible</vt:lpstr>
      <vt:lpstr>Insurance Term – Copayment “Copay”</vt:lpstr>
      <vt:lpstr>Insurance Term – Co-Insurance</vt:lpstr>
      <vt:lpstr>Insurance Term – Out-of-Pocket Maximums</vt:lpstr>
      <vt:lpstr>Workshop – How much do you remember?!</vt:lpstr>
      <vt:lpstr>Workshop – Let’s give this a shot! </vt:lpstr>
      <vt:lpstr>Locating a Specific Invoice in current EMR (S4PT)</vt:lpstr>
      <vt:lpstr>Steps </vt:lpstr>
      <vt:lpstr>Step 1 –Click “Corporate Reports” </vt:lpstr>
      <vt:lpstr>Step 2 – Click “New Invoices”</vt:lpstr>
      <vt:lpstr>Step 3 – Select “Invoice History” </vt:lpstr>
      <vt:lpstr>Step 4 Select “View Invoice Batch History” </vt:lpstr>
      <vt:lpstr>Step 5 </vt:lpstr>
      <vt:lpstr>Steps </vt:lpstr>
      <vt:lpstr>Additional Details – EMR – Current and Past Patients</vt:lpstr>
      <vt:lpstr>Additional Area for Review (Optional)</vt:lpstr>
      <vt:lpstr>Regulation Considerations</vt:lpstr>
      <vt:lpstr>Fun Info!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Support Team</dc:creator>
  <cp:lastModifiedBy>Support Team</cp:lastModifiedBy>
  <cp:revision>27</cp:revision>
  <cp:lastPrinted>2020-01-23T13:21:00Z</cp:lastPrinted>
  <dcterms:created xsi:type="dcterms:W3CDTF">2020-01-22T18:59:16Z</dcterms:created>
  <dcterms:modified xsi:type="dcterms:W3CDTF">2021-07-20T19:00:28Z</dcterms:modified>
</cp:coreProperties>
</file>